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310" r:id="rId4"/>
    <p:sldId id="302" r:id="rId5"/>
    <p:sldId id="258" r:id="rId6"/>
    <p:sldId id="296" r:id="rId7"/>
    <p:sldId id="291" r:id="rId8"/>
    <p:sldId id="312" r:id="rId9"/>
    <p:sldId id="313" r:id="rId10"/>
    <p:sldId id="314" r:id="rId11"/>
    <p:sldId id="307" r:id="rId12"/>
    <p:sldId id="277" r:id="rId13"/>
    <p:sldId id="300" r:id="rId14"/>
    <p:sldId id="306" r:id="rId15"/>
    <p:sldId id="311" r:id="rId16"/>
    <p:sldId id="308" r:id="rId17"/>
    <p:sldId id="309" r:id="rId18"/>
    <p:sldId id="290" r:id="rId19"/>
    <p:sldId id="301" r:id="rId20"/>
    <p:sldId id="305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7986" autoAdjust="0"/>
  </p:normalViewPr>
  <p:slideViewPr>
    <p:cSldViewPr snapToGrid="0">
      <p:cViewPr varScale="1">
        <p:scale>
          <a:sx n="101" d="100"/>
          <a:sy n="101" d="100"/>
        </p:scale>
        <p:origin x="-11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77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71D40-9247-47BD-9BEC-FD0CA396ED6D}" type="doc">
      <dgm:prSet loTypeId="urn:microsoft.com/office/officeart/2005/8/layout/vProcess5" loCatId="process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D859529-30C7-45C3-A054-57CC8BBA0D3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100% </a:t>
          </a:r>
          <a:r>
            <a:rPr lang="ru-RU" dirty="0" smtClean="0"/>
            <a:t>составляют электронные закупки</a:t>
          </a:r>
          <a:r>
            <a:rPr lang="en-US" dirty="0" smtClean="0"/>
            <a:t> – </a:t>
          </a:r>
          <a:r>
            <a:rPr lang="ru-RU" dirty="0" smtClean="0"/>
            <a:t>с декабря </a:t>
          </a:r>
          <a:r>
            <a:rPr lang="en-US" dirty="0" smtClean="0"/>
            <a:t>2010</a:t>
          </a:r>
          <a:r>
            <a:rPr lang="ru-RU" dirty="0" smtClean="0"/>
            <a:t> г.</a:t>
          </a:r>
          <a:r>
            <a:rPr lang="en-US" dirty="0" smtClean="0"/>
            <a:t>, </a:t>
          </a:r>
          <a:r>
            <a:rPr lang="ru-RU" dirty="0" smtClean="0"/>
            <a:t>более </a:t>
          </a:r>
          <a:r>
            <a:rPr lang="en-US" dirty="0" smtClean="0"/>
            <a:t>100 000 </a:t>
          </a:r>
          <a:r>
            <a:rPr lang="ru-RU" dirty="0" smtClean="0"/>
            <a:t>электронных закупок</a:t>
          </a:r>
          <a:endParaRPr lang="en-US" dirty="0"/>
        </a:p>
      </dgm:t>
    </dgm:pt>
    <dgm:pt modelId="{68B9968F-57EF-42B9-BEE4-127142D03BF9}" type="parTrans" cxnId="{6F4E83D7-F6C1-4056-AAA7-EEDF11214F8B}">
      <dgm:prSet/>
      <dgm:spPr/>
      <dgm:t>
        <a:bodyPr/>
        <a:lstStyle/>
        <a:p>
          <a:endParaRPr lang="en-US"/>
        </a:p>
      </dgm:t>
    </dgm:pt>
    <dgm:pt modelId="{BAFEA199-99D8-432B-BE98-73EC59DD1956}" type="sibTrans" cxnId="{6F4E83D7-F6C1-4056-AAA7-EEDF11214F8B}">
      <dgm:prSet/>
      <dgm:spPr/>
      <dgm:t>
        <a:bodyPr/>
        <a:lstStyle/>
        <a:p>
          <a:endParaRPr lang="en-US"/>
        </a:p>
      </dgm:t>
    </dgm:pt>
    <dgm:pt modelId="{1DF2C956-E3CC-4062-9386-053866B79F7E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Разработана внутриведомственно</a:t>
          </a:r>
          <a:r>
            <a:rPr lang="en-US" dirty="0" smtClean="0"/>
            <a:t>…</a:t>
          </a:r>
          <a:r>
            <a:rPr lang="ru-RU" dirty="0" smtClean="0"/>
            <a:t> в течение одного года</a:t>
          </a:r>
          <a:endParaRPr lang="en-US" dirty="0"/>
        </a:p>
      </dgm:t>
    </dgm:pt>
    <dgm:pt modelId="{0B783B4A-024A-4FB4-8F4E-A624BAB06203}" type="parTrans" cxnId="{7A80E92F-B249-4D42-B5F7-7BCF27B0EA77}">
      <dgm:prSet/>
      <dgm:spPr/>
      <dgm:t>
        <a:bodyPr/>
        <a:lstStyle/>
        <a:p>
          <a:endParaRPr lang="en-US"/>
        </a:p>
      </dgm:t>
    </dgm:pt>
    <dgm:pt modelId="{4195DEE4-31EC-4DF0-8D11-4E52A03DE459}" type="sibTrans" cxnId="{7A80E92F-B249-4D42-B5F7-7BCF27B0EA77}">
      <dgm:prSet/>
      <dgm:spPr/>
      <dgm:t>
        <a:bodyPr/>
        <a:lstStyle/>
        <a:p>
          <a:endParaRPr lang="en-US"/>
        </a:p>
      </dgm:t>
    </dgm:pt>
    <dgm:pt modelId="{4B5CFA69-E421-474F-8FD7-88F492DB70FF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Более 5 млрд. лари прошло через систему </a:t>
          </a:r>
          <a:r>
            <a:rPr lang="en-US" dirty="0" err="1" smtClean="0"/>
            <a:t>Ge</a:t>
          </a:r>
          <a:r>
            <a:rPr lang="en-US" dirty="0" smtClean="0"/>
            <a:t>-GP</a:t>
          </a:r>
          <a:endParaRPr lang="en-US" dirty="0"/>
        </a:p>
      </dgm:t>
    </dgm:pt>
    <dgm:pt modelId="{D79FC08C-0BB9-4582-A79E-81C5AE63B686}" type="parTrans" cxnId="{CFA30B70-8B79-4267-9840-80A3B7CB3A59}">
      <dgm:prSet/>
      <dgm:spPr/>
      <dgm:t>
        <a:bodyPr/>
        <a:lstStyle/>
        <a:p>
          <a:endParaRPr lang="en-US"/>
        </a:p>
      </dgm:t>
    </dgm:pt>
    <dgm:pt modelId="{D26DB548-20AB-459A-9788-9A572AA4CD47}" type="sibTrans" cxnId="{CFA30B70-8B79-4267-9840-80A3B7CB3A59}">
      <dgm:prSet/>
      <dgm:spPr/>
      <dgm:t>
        <a:bodyPr/>
        <a:lstStyle/>
        <a:p>
          <a:endParaRPr lang="en-US"/>
        </a:p>
      </dgm:t>
    </dgm:pt>
    <dgm:pt modelId="{5BAB6675-6FF8-42A7-A9C7-63D5B44EA590}">
      <dgm:prSet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Экономия государственных средств составила более </a:t>
          </a:r>
          <a:r>
            <a:rPr lang="en-US" dirty="0" smtClean="0"/>
            <a:t>640 </a:t>
          </a:r>
          <a:r>
            <a:rPr lang="ru-RU" dirty="0" smtClean="0"/>
            <a:t>млн. лари</a:t>
          </a:r>
          <a:endParaRPr lang="en-US" dirty="0"/>
        </a:p>
      </dgm:t>
    </dgm:pt>
    <dgm:pt modelId="{B54E7DDA-3A87-4B4B-B391-687D3E157B95}" type="parTrans" cxnId="{244CFD57-2D5B-4B22-A5BC-4E10C38A3380}">
      <dgm:prSet/>
      <dgm:spPr/>
      <dgm:t>
        <a:bodyPr/>
        <a:lstStyle/>
        <a:p>
          <a:endParaRPr lang="en-US"/>
        </a:p>
      </dgm:t>
    </dgm:pt>
    <dgm:pt modelId="{C6DD8FB1-A447-4757-B9E6-868C47DF25B9}" type="sibTrans" cxnId="{244CFD57-2D5B-4B22-A5BC-4E10C38A3380}">
      <dgm:prSet/>
      <dgm:spPr/>
      <dgm:t>
        <a:bodyPr/>
        <a:lstStyle/>
        <a:p>
          <a:endParaRPr lang="en-US"/>
        </a:p>
      </dgm:t>
    </dgm:pt>
    <dgm:pt modelId="{D0B9F62D-7C04-4346-9DAC-8E3729103339}">
      <dgm:prSet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Более </a:t>
          </a:r>
          <a:r>
            <a:rPr lang="en-US" dirty="0" smtClean="0"/>
            <a:t>21 700 </a:t>
          </a:r>
          <a:r>
            <a:rPr lang="ru-RU" dirty="0" smtClean="0"/>
            <a:t>зарегистрированных пользователей</a:t>
          </a:r>
          <a:endParaRPr lang="en-US" dirty="0"/>
        </a:p>
      </dgm:t>
    </dgm:pt>
    <dgm:pt modelId="{FF068144-160B-455A-AEE4-5AF527FAFEC7}" type="parTrans" cxnId="{FD669075-5910-466B-8634-984EA09D929A}">
      <dgm:prSet/>
      <dgm:spPr/>
      <dgm:t>
        <a:bodyPr/>
        <a:lstStyle/>
        <a:p>
          <a:endParaRPr lang="en-US"/>
        </a:p>
      </dgm:t>
    </dgm:pt>
    <dgm:pt modelId="{7C43D078-B717-4533-B62E-D44F85ABB119}" type="sibTrans" cxnId="{FD669075-5910-466B-8634-984EA09D929A}">
      <dgm:prSet/>
      <dgm:spPr/>
      <dgm:t>
        <a:bodyPr/>
        <a:lstStyle/>
        <a:p>
          <a:endParaRPr lang="en-US"/>
        </a:p>
      </dgm:t>
    </dgm:pt>
    <dgm:pt modelId="{FFE1F1FA-835D-4FD8-9ADF-CB3DF7F551A5}" type="pres">
      <dgm:prSet presAssocID="{2E971D40-9247-47BD-9BEC-FD0CA396ED6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028CB8-F132-4333-8D57-828B0DF49017}" type="pres">
      <dgm:prSet presAssocID="{2E971D40-9247-47BD-9BEC-FD0CA396ED6D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9A50673B-1EB5-4079-B19D-3714CE9A5BC4}" type="pres">
      <dgm:prSet presAssocID="{2E971D40-9247-47BD-9BEC-FD0CA396ED6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7031B-719C-4EBC-B6FE-7E1EE4CE02CB}" type="pres">
      <dgm:prSet presAssocID="{2E971D40-9247-47BD-9BEC-FD0CA396ED6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5B910-E17E-4B5A-9CC3-D7A2F2408917}" type="pres">
      <dgm:prSet presAssocID="{2E971D40-9247-47BD-9BEC-FD0CA396ED6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B19BF-B192-447F-AF10-66D84B8E3817}" type="pres">
      <dgm:prSet presAssocID="{2E971D40-9247-47BD-9BEC-FD0CA396ED6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92FD5-4FB4-41B3-AF43-859E4169E749}" type="pres">
      <dgm:prSet presAssocID="{2E971D40-9247-47BD-9BEC-FD0CA396ED6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97062-26FF-43A1-BA81-1D2096981461}" type="pres">
      <dgm:prSet presAssocID="{2E971D40-9247-47BD-9BEC-FD0CA396ED6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35AB6-08D8-49AC-BEE1-1AD792687FE2}" type="pres">
      <dgm:prSet presAssocID="{2E971D40-9247-47BD-9BEC-FD0CA396ED6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E5FFC-A3E4-4874-AE8D-5B2C756F9431}" type="pres">
      <dgm:prSet presAssocID="{2E971D40-9247-47BD-9BEC-FD0CA396ED6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6C6D3-FDD0-49D1-9055-BB30E8854FCB}" type="pres">
      <dgm:prSet presAssocID="{2E971D40-9247-47BD-9BEC-FD0CA396ED6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539ED-B4BD-4B45-8CE5-B32C22B35B3D}" type="pres">
      <dgm:prSet presAssocID="{2E971D40-9247-47BD-9BEC-FD0CA396ED6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25458-AE2F-4AEB-817A-71BD6748F346}" type="pres">
      <dgm:prSet presAssocID="{2E971D40-9247-47BD-9BEC-FD0CA396ED6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95FB4-E5DC-4BC0-A627-648F086AEF33}" type="pres">
      <dgm:prSet presAssocID="{2E971D40-9247-47BD-9BEC-FD0CA396ED6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2E834-8DB7-42F7-BC4F-D638E691C052}" type="pres">
      <dgm:prSet presAssocID="{2E971D40-9247-47BD-9BEC-FD0CA396ED6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0FA01-B9C0-4903-B6B1-FB93F7544E65}" type="pres">
      <dgm:prSet presAssocID="{2E971D40-9247-47BD-9BEC-FD0CA396ED6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4C6006-BFE3-440C-8B81-368224E50DE8}" type="presOf" srcId="{0D859529-30C7-45C3-A054-57CC8BBA0D34}" destId="{9A50673B-1EB5-4079-B19D-3714CE9A5BC4}" srcOrd="0" destOrd="0" presId="urn:microsoft.com/office/officeart/2005/8/layout/vProcess5"/>
    <dgm:cxn modelId="{908071DF-015E-4725-974C-2C4D8AFEE44A}" type="presOf" srcId="{D0B9F62D-7C04-4346-9DAC-8E3729103339}" destId="{CE20FA01-B9C0-4903-B6B1-FB93F7544E65}" srcOrd="1" destOrd="0" presId="urn:microsoft.com/office/officeart/2005/8/layout/vProcess5"/>
    <dgm:cxn modelId="{B7C4D44B-BAF6-4AFE-B039-FF16988D54FA}" type="presOf" srcId="{5BAB6675-6FF8-42A7-A9C7-63D5B44EA590}" destId="{290B19BF-B192-447F-AF10-66D84B8E3817}" srcOrd="0" destOrd="0" presId="urn:microsoft.com/office/officeart/2005/8/layout/vProcess5"/>
    <dgm:cxn modelId="{92DFB4AA-3961-4027-8E86-4BFFF3518798}" type="presOf" srcId="{1DF2C956-E3CC-4062-9386-053866B79F7E}" destId="{78625458-AE2F-4AEB-817A-71BD6748F346}" srcOrd="1" destOrd="0" presId="urn:microsoft.com/office/officeart/2005/8/layout/vProcess5"/>
    <dgm:cxn modelId="{C166571B-C9C0-4B39-82B9-C84614CA6D68}" type="presOf" srcId="{4195DEE4-31EC-4DF0-8D11-4E52A03DE459}" destId="{2C735AB6-08D8-49AC-BEE1-1AD792687FE2}" srcOrd="0" destOrd="0" presId="urn:microsoft.com/office/officeart/2005/8/layout/vProcess5"/>
    <dgm:cxn modelId="{D02C154C-5D22-44B7-9784-A0F2EBE96366}" type="presOf" srcId="{D0B9F62D-7C04-4346-9DAC-8E3729103339}" destId="{E5092FD5-4FB4-41B3-AF43-859E4169E749}" srcOrd="0" destOrd="0" presId="urn:microsoft.com/office/officeart/2005/8/layout/vProcess5"/>
    <dgm:cxn modelId="{395BB2F9-074C-42BC-8621-0B0ADFBF67AB}" type="presOf" srcId="{C6DD8FB1-A447-4757-B9E6-868C47DF25B9}" destId="{6DB6C6D3-FDD0-49D1-9055-BB30E8854FCB}" srcOrd="0" destOrd="0" presId="urn:microsoft.com/office/officeart/2005/8/layout/vProcess5"/>
    <dgm:cxn modelId="{FD669075-5910-466B-8634-984EA09D929A}" srcId="{2E971D40-9247-47BD-9BEC-FD0CA396ED6D}" destId="{D0B9F62D-7C04-4346-9DAC-8E3729103339}" srcOrd="4" destOrd="0" parTransId="{FF068144-160B-455A-AEE4-5AF527FAFEC7}" sibTransId="{7C43D078-B717-4533-B62E-D44F85ABB119}"/>
    <dgm:cxn modelId="{7A80E92F-B249-4D42-B5F7-7BCF27B0EA77}" srcId="{2E971D40-9247-47BD-9BEC-FD0CA396ED6D}" destId="{1DF2C956-E3CC-4062-9386-053866B79F7E}" srcOrd="1" destOrd="0" parTransId="{0B783B4A-024A-4FB4-8F4E-A624BAB06203}" sibTransId="{4195DEE4-31EC-4DF0-8D11-4E52A03DE459}"/>
    <dgm:cxn modelId="{A546141A-5BD2-49B4-B9D4-F31048C2BC3A}" type="presOf" srcId="{0D859529-30C7-45C3-A054-57CC8BBA0D34}" destId="{0F1539ED-B4BD-4B45-8CE5-B32C22B35B3D}" srcOrd="1" destOrd="0" presId="urn:microsoft.com/office/officeart/2005/8/layout/vProcess5"/>
    <dgm:cxn modelId="{6F4E83D7-F6C1-4056-AAA7-EEDF11214F8B}" srcId="{2E971D40-9247-47BD-9BEC-FD0CA396ED6D}" destId="{0D859529-30C7-45C3-A054-57CC8BBA0D34}" srcOrd="0" destOrd="0" parTransId="{68B9968F-57EF-42B9-BEE4-127142D03BF9}" sibTransId="{BAFEA199-99D8-432B-BE98-73EC59DD1956}"/>
    <dgm:cxn modelId="{3672B136-3389-4730-8C96-262CA9D0FF99}" type="presOf" srcId="{5BAB6675-6FF8-42A7-A9C7-63D5B44EA590}" destId="{6D52E834-8DB7-42F7-BC4F-D638E691C052}" srcOrd="1" destOrd="0" presId="urn:microsoft.com/office/officeart/2005/8/layout/vProcess5"/>
    <dgm:cxn modelId="{244CFD57-2D5B-4B22-A5BC-4E10C38A3380}" srcId="{2E971D40-9247-47BD-9BEC-FD0CA396ED6D}" destId="{5BAB6675-6FF8-42A7-A9C7-63D5B44EA590}" srcOrd="3" destOrd="0" parTransId="{B54E7DDA-3A87-4B4B-B391-687D3E157B95}" sibTransId="{C6DD8FB1-A447-4757-B9E6-868C47DF25B9}"/>
    <dgm:cxn modelId="{0B2383C3-D272-4379-A2D2-CB3F4AD9F0D3}" type="presOf" srcId="{4B5CFA69-E421-474F-8FD7-88F492DB70FF}" destId="{AD25B910-E17E-4B5A-9CC3-D7A2F2408917}" srcOrd="0" destOrd="0" presId="urn:microsoft.com/office/officeart/2005/8/layout/vProcess5"/>
    <dgm:cxn modelId="{CFA30B70-8B79-4267-9840-80A3B7CB3A59}" srcId="{2E971D40-9247-47BD-9BEC-FD0CA396ED6D}" destId="{4B5CFA69-E421-474F-8FD7-88F492DB70FF}" srcOrd="2" destOrd="0" parTransId="{D79FC08C-0BB9-4582-A79E-81C5AE63B686}" sibTransId="{D26DB548-20AB-459A-9788-9A572AA4CD47}"/>
    <dgm:cxn modelId="{0CAB61F2-7468-44E3-B2D9-85D2A42C21C9}" type="presOf" srcId="{1DF2C956-E3CC-4062-9386-053866B79F7E}" destId="{1807031B-719C-4EBC-B6FE-7E1EE4CE02CB}" srcOrd="0" destOrd="0" presId="urn:microsoft.com/office/officeart/2005/8/layout/vProcess5"/>
    <dgm:cxn modelId="{0475DCA8-0158-4D5F-9226-8187251B0C8C}" type="presOf" srcId="{4B5CFA69-E421-474F-8FD7-88F492DB70FF}" destId="{63395FB4-E5DC-4BC0-A627-648F086AEF33}" srcOrd="1" destOrd="0" presId="urn:microsoft.com/office/officeart/2005/8/layout/vProcess5"/>
    <dgm:cxn modelId="{3D4391C9-8980-48E5-A9E8-63248C55FC04}" type="presOf" srcId="{2E971D40-9247-47BD-9BEC-FD0CA396ED6D}" destId="{FFE1F1FA-835D-4FD8-9ADF-CB3DF7F551A5}" srcOrd="0" destOrd="0" presId="urn:microsoft.com/office/officeart/2005/8/layout/vProcess5"/>
    <dgm:cxn modelId="{FEE094B4-34E1-4BC5-96CB-0CC659B6D299}" type="presOf" srcId="{BAFEA199-99D8-432B-BE98-73EC59DD1956}" destId="{CD597062-26FF-43A1-BA81-1D2096981461}" srcOrd="0" destOrd="0" presId="urn:microsoft.com/office/officeart/2005/8/layout/vProcess5"/>
    <dgm:cxn modelId="{0B26FE0A-28BF-4BE1-B3B5-387FC14B4037}" type="presOf" srcId="{D26DB548-20AB-459A-9788-9A572AA4CD47}" destId="{9EAE5FFC-A3E4-4874-AE8D-5B2C756F9431}" srcOrd="0" destOrd="0" presId="urn:microsoft.com/office/officeart/2005/8/layout/vProcess5"/>
    <dgm:cxn modelId="{9CCF70EA-1780-4CFD-BBD6-71BF5B28E395}" type="presParOf" srcId="{FFE1F1FA-835D-4FD8-9ADF-CB3DF7F551A5}" destId="{58028CB8-F132-4333-8D57-828B0DF49017}" srcOrd="0" destOrd="0" presId="urn:microsoft.com/office/officeart/2005/8/layout/vProcess5"/>
    <dgm:cxn modelId="{2D2D4104-76ED-438A-8148-AA37AC0B0B8F}" type="presParOf" srcId="{FFE1F1FA-835D-4FD8-9ADF-CB3DF7F551A5}" destId="{9A50673B-1EB5-4079-B19D-3714CE9A5BC4}" srcOrd="1" destOrd="0" presId="urn:microsoft.com/office/officeart/2005/8/layout/vProcess5"/>
    <dgm:cxn modelId="{2413B4BA-7C23-4B90-B5F7-8BDF775B38B3}" type="presParOf" srcId="{FFE1F1FA-835D-4FD8-9ADF-CB3DF7F551A5}" destId="{1807031B-719C-4EBC-B6FE-7E1EE4CE02CB}" srcOrd="2" destOrd="0" presId="urn:microsoft.com/office/officeart/2005/8/layout/vProcess5"/>
    <dgm:cxn modelId="{071EE46C-1F61-4F65-B7B7-5B9EECFD67C6}" type="presParOf" srcId="{FFE1F1FA-835D-4FD8-9ADF-CB3DF7F551A5}" destId="{AD25B910-E17E-4B5A-9CC3-D7A2F2408917}" srcOrd="3" destOrd="0" presId="urn:microsoft.com/office/officeart/2005/8/layout/vProcess5"/>
    <dgm:cxn modelId="{F35ED656-8DB4-4964-B00A-A4961F6CD6DA}" type="presParOf" srcId="{FFE1F1FA-835D-4FD8-9ADF-CB3DF7F551A5}" destId="{290B19BF-B192-447F-AF10-66D84B8E3817}" srcOrd="4" destOrd="0" presId="urn:microsoft.com/office/officeart/2005/8/layout/vProcess5"/>
    <dgm:cxn modelId="{7BCE3694-3BA9-4890-B8B5-8B7E4826A809}" type="presParOf" srcId="{FFE1F1FA-835D-4FD8-9ADF-CB3DF7F551A5}" destId="{E5092FD5-4FB4-41B3-AF43-859E4169E749}" srcOrd="5" destOrd="0" presId="urn:microsoft.com/office/officeart/2005/8/layout/vProcess5"/>
    <dgm:cxn modelId="{D3F24CA6-DE6E-47BD-BF30-B9DA530C8831}" type="presParOf" srcId="{FFE1F1FA-835D-4FD8-9ADF-CB3DF7F551A5}" destId="{CD597062-26FF-43A1-BA81-1D2096981461}" srcOrd="6" destOrd="0" presId="urn:microsoft.com/office/officeart/2005/8/layout/vProcess5"/>
    <dgm:cxn modelId="{CBD35984-9D32-4E14-97DF-DD0ED3745E72}" type="presParOf" srcId="{FFE1F1FA-835D-4FD8-9ADF-CB3DF7F551A5}" destId="{2C735AB6-08D8-49AC-BEE1-1AD792687FE2}" srcOrd="7" destOrd="0" presId="urn:microsoft.com/office/officeart/2005/8/layout/vProcess5"/>
    <dgm:cxn modelId="{D7FADEF6-85F7-4B0F-B89C-FAC8AEE87B00}" type="presParOf" srcId="{FFE1F1FA-835D-4FD8-9ADF-CB3DF7F551A5}" destId="{9EAE5FFC-A3E4-4874-AE8D-5B2C756F9431}" srcOrd="8" destOrd="0" presId="urn:microsoft.com/office/officeart/2005/8/layout/vProcess5"/>
    <dgm:cxn modelId="{06FA6487-FBDA-4E1B-88EB-F7CA33B73308}" type="presParOf" srcId="{FFE1F1FA-835D-4FD8-9ADF-CB3DF7F551A5}" destId="{6DB6C6D3-FDD0-49D1-9055-BB30E8854FCB}" srcOrd="9" destOrd="0" presId="urn:microsoft.com/office/officeart/2005/8/layout/vProcess5"/>
    <dgm:cxn modelId="{7FC8DE23-6CAE-4BED-A4CE-802246F0DEEF}" type="presParOf" srcId="{FFE1F1FA-835D-4FD8-9ADF-CB3DF7F551A5}" destId="{0F1539ED-B4BD-4B45-8CE5-B32C22B35B3D}" srcOrd="10" destOrd="0" presId="urn:microsoft.com/office/officeart/2005/8/layout/vProcess5"/>
    <dgm:cxn modelId="{77A34980-AC25-4935-99F4-116EB7F445B2}" type="presParOf" srcId="{FFE1F1FA-835D-4FD8-9ADF-CB3DF7F551A5}" destId="{78625458-AE2F-4AEB-817A-71BD6748F346}" srcOrd="11" destOrd="0" presId="urn:microsoft.com/office/officeart/2005/8/layout/vProcess5"/>
    <dgm:cxn modelId="{802E44D6-C439-49C3-BC8A-0CBFE1070981}" type="presParOf" srcId="{FFE1F1FA-835D-4FD8-9ADF-CB3DF7F551A5}" destId="{63395FB4-E5DC-4BC0-A627-648F086AEF33}" srcOrd="12" destOrd="0" presId="urn:microsoft.com/office/officeart/2005/8/layout/vProcess5"/>
    <dgm:cxn modelId="{C38B7B4E-865F-4C0A-9C69-39A17067C990}" type="presParOf" srcId="{FFE1F1FA-835D-4FD8-9ADF-CB3DF7F551A5}" destId="{6D52E834-8DB7-42F7-BC4F-D638E691C052}" srcOrd="13" destOrd="0" presId="urn:microsoft.com/office/officeart/2005/8/layout/vProcess5"/>
    <dgm:cxn modelId="{A790A38E-4CA7-40B1-9C6E-7D2CC2FD716C}" type="presParOf" srcId="{FFE1F1FA-835D-4FD8-9ADF-CB3DF7F551A5}" destId="{CE20FA01-B9C0-4903-B6B1-FB93F7544E6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4F8BF-EE49-4E03-8DCF-B5DAC86FDF0D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37A3A7-45D5-436A-ACE9-C808A70A96D2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Отсутствие дискриминации</a:t>
          </a:r>
          <a:endParaRPr lang="en-US" dirty="0"/>
        </a:p>
      </dgm:t>
    </dgm:pt>
    <dgm:pt modelId="{6DD9340A-A4E7-4FE3-8AA9-44584EAD5A60}" type="parTrans" cxnId="{668D136F-C733-4A23-98F2-81F7EBDBD387}">
      <dgm:prSet/>
      <dgm:spPr/>
      <dgm:t>
        <a:bodyPr/>
        <a:lstStyle/>
        <a:p>
          <a:endParaRPr lang="en-US"/>
        </a:p>
      </dgm:t>
    </dgm:pt>
    <dgm:pt modelId="{97266E40-E35A-489A-8519-DD603F4E4B72}" type="sibTrans" cxnId="{668D136F-C733-4A23-98F2-81F7EBDBD387}">
      <dgm:prSet/>
      <dgm:spPr/>
      <dgm:t>
        <a:bodyPr/>
        <a:lstStyle/>
        <a:p>
          <a:endParaRPr lang="en-US"/>
        </a:p>
      </dgm:t>
    </dgm:pt>
    <dgm:pt modelId="{A4E9E959-8A07-413B-A3BF-FB2DFD3B5DE0}">
      <dgm:prSet phldrT="[Text]"/>
      <dgm:spPr/>
      <dgm:t>
        <a:bodyPr/>
        <a:lstStyle/>
        <a:p>
          <a:r>
            <a:rPr lang="ru-RU" dirty="0" smtClean="0">
              <a:latin typeface="Calibri" panose="020F0502020204030204" pitchFamily="34" charset="0"/>
            </a:rPr>
            <a:t>Отсутствует предпочтение для местных подрядчиков</a:t>
          </a:r>
          <a:r>
            <a:rPr lang="en-US" dirty="0" smtClean="0">
              <a:latin typeface="Calibri" panose="020F0502020204030204" pitchFamily="34" charset="0"/>
            </a:rPr>
            <a:t>/ </a:t>
          </a:r>
          <a:r>
            <a:rPr lang="ru-RU" dirty="0" smtClean="0">
              <a:latin typeface="Calibri" panose="020F0502020204030204" pitchFamily="34" charset="0"/>
            </a:rPr>
            <a:t>Отсутствует требование в присутствии на местном рынке</a:t>
          </a:r>
          <a:r>
            <a:rPr lang="en-US" dirty="0" smtClean="0">
              <a:latin typeface="Calibri" panose="020F0502020204030204" pitchFamily="34" charset="0"/>
            </a:rPr>
            <a:t>/ </a:t>
          </a:r>
          <a:r>
            <a:rPr lang="ru-RU" dirty="0" smtClean="0">
              <a:latin typeface="Calibri" panose="020F0502020204030204" pitchFamily="34" charset="0"/>
            </a:rPr>
            <a:t>более 330 иностранных подрядчиков</a:t>
          </a:r>
          <a:r>
            <a:rPr lang="en-US" dirty="0" smtClean="0">
              <a:latin typeface="Calibri" panose="020F0502020204030204" pitchFamily="34" charset="0"/>
              <a:cs typeface="Times New Roman"/>
            </a:rPr>
            <a:t>/ </a:t>
          </a:r>
          <a:r>
            <a:rPr lang="ru-RU" dirty="0" smtClean="0">
              <a:latin typeface="Calibri" panose="020F0502020204030204" pitchFamily="34" charset="0"/>
              <a:cs typeface="Times New Roman"/>
            </a:rPr>
            <a:t>более 60 присужденных контрактов</a:t>
          </a:r>
          <a:endParaRPr lang="en-US" dirty="0">
            <a:latin typeface="Calibri" panose="020F0502020204030204" pitchFamily="34" charset="0"/>
          </a:endParaRPr>
        </a:p>
      </dgm:t>
    </dgm:pt>
    <dgm:pt modelId="{DEDCCA80-5A37-4362-81D7-E75DC8B73A2E}" type="parTrans" cxnId="{2FF2346C-075E-4187-A81D-F96D8E5F2B03}">
      <dgm:prSet/>
      <dgm:spPr/>
      <dgm:t>
        <a:bodyPr/>
        <a:lstStyle/>
        <a:p>
          <a:endParaRPr lang="en-US"/>
        </a:p>
      </dgm:t>
    </dgm:pt>
    <dgm:pt modelId="{4765F06E-1246-4BB4-94B3-898CC92500E4}" type="sibTrans" cxnId="{2FF2346C-075E-4187-A81D-F96D8E5F2B03}">
      <dgm:prSet/>
      <dgm:spPr/>
      <dgm:t>
        <a:bodyPr/>
        <a:lstStyle/>
        <a:p>
          <a:endParaRPr lang="en-US"/>
        </a:p>
      </dgm:t>
    </dgm:pt>
    <dgm:pt modelId="{E4113D59-027B-47C1-9587-4D7CD88168C8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Интеллектуальная система контроля / оповещения</a:t>
          </a:r>
          <a:endParaRPr lang="en-US" dirty="0"/>
        </a:p>
      </dgm:t>
    </dgm:pt>
    <dgm:pt modelId="{5CC6AE5B-7122-4AEA-AFA4-FF202685460C}" type="parTrans" cxnId="{1B18C375-4DD2-4AED-8131-EDC3BEEA27F4}">
      <dgm:prSet/>
      <dgm:spPr/>
      <dgm:t>
        <a:bodyPr/>
        <a:lstStyle/>
        <a:p>
          <a:endParaRPr lang="en-US"/>
        </a:p>
      </dgm:t>
    </dgm:pt>
    <dgm:pt modelId="{99F2775F-4A46-4155-A9A7-9B5E8AC1F473}" type="sibTrans" cxnId="{1B18C375-4DD2-4AED-8131-EDC3BEEA27F4}">
      <dgm:prSet/>
      <dgm:spPr/>
      <dgm:t>
        <a:bodyPr/>
        <a:lstStyle/>
        <a:p>
          <a:endParaRPr lang="en-US"/>
        </a:p>
      </dgm:t>
    </dgm:pt>
    <dgm:pt modelId="{F2C2D294-9075-4432-A369-1136A35F066F}">
      <dgm:prSet phldrT="[Text]"/>
      <dgm:spPr/>
      <dgm:t>
        <a:bodyPr/>
        <a:lstStyle/>
        <a:p>
          <a:r>
            <a:rPr lang="ru-RU" dirty="0" smtClean="0"/>
            <a:t>Сроки</a:t>
          </a:r>
          <a:r>
            <a:rPr lang="en-US" dirty="0" smtClean="0"/>
            <a:t>/ </a:t>
          </a:r>
          <a:r>
            <a:rPr lang="ru-RU" dirty="0" smtClean="0"/>
            <a:t>Пороговые значения</a:t>
          </a:r>
          <a:r>
            <a:rPr lang="en-US" dirty="0" smtClean="0"/>
            <a:t>/ </a:t>
          </a:r>
          <a:r>
            <a:rPr lang="ru-RU" dirty="0" smtClean="0"/>
            <a:t>Однородность</a:t>
          </a:r>
          <a:r>
            <a:rPr lang="en-US" dirty="0" smtClean="0"/>
            <a:t>/ </a:t>
          </a:r>
          <a:r>
            <a:rPr lang="ru-RU" dirty="0" smtClean="0"/>
            <a:t>Чрезмерно низкая цена</a:t>
          </a:r>
          <a:r>
            <a:rPr lang="en-US" dirty="0" smtClean="0"/>
            <a:t>/ </a:t>
          </a:r>
          <a:r>
            <a:rPr lang="ru-RU" dirty="0" smtClean="0"/>
            <a:t>Документация</a:t>
          </a:r>
          <a:endParaRPr lang="en-US" dirty="0"/>
        </a:p>
      </dgm:t>
    </dgm:pt>
    <dgm:pt modelId="{BCBFEBC4-F047-4D2C-99AC-96C3D2A0D011}" type="parTrans" cxnId="{A64299C4-0E0D-4EF5-A300-09EDD71FA527}">
      <dgm:prSet/>
      <dgm:spPr/>
      <dgm:t>
        <a:bodyPr/>
        <a:lstStyle/>
        <a:p>
          <a:endParaRPr lang="en-US"/>
        </a:p>
      </dgm:t>
    </dgm:pt>
    <dgm:pt modelId="{9F3C44A6-A044-4A1C-9699-EEB6E7A68133}" type="sibTrans" cxnId="{A64299C4-0E0D-4EF5-A300-09EDD71FA527}">
      <dgm:prSet/>
      <dgm:spPr/>
      <dgm:t>
        <a:bodyPr/>
        <a:lstStyle/>
        <a:p>
          <a:endParaRPr lang="en-US"/>
        </a:p>
      </dgm:t>
    </dgm:pt>
    <dgm:pt modelId="{9A68F697-6273-477E-A71B-F4FA3B249FE4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Внутренняя система обмена </a:t>
          </a:r>
          <a:r>
            <a:rPr lang="en-US" dirty="0" smtClean="0"/>
            <a:t>SMS</a:t>
          </a:r>
          <a:r>
            <a:rPr lang="ru-RU" dirty="0" smtClean="0"/>
            <a:t> сообщениями</a:t>
          </a:r>
          <a:endParaRPr lang="en-US" dirty="0"/>
        </a:p>
      </dgm:t>
    </dgm:pt>
    <dgm:pt modelId="{EEE72F71-FBD4-49BE-9C3F-411AAB89026F}" type="parTrans" cxnId="{08E89D43-E9A1-4B2E-A529-6C090116B182}">
      <dgm:prSet/>
      <dgm:spPr/>
      <dgm:t>
        <a:bodyPr/>
        <a:lstStyle/>
        <a:p>
          <a:endParaRPr lang="en-US"/>
        </a:p>
      </dgm:t>
    </dgm:pt>
    <dgm:pt modelId="{76794259-1E09-43E1-A440-438D72DA579E}" type="sibTrans" cxnId="{08E89D43-E9A1-4B2E-A529-6C090116B182}">
      <dgm:prSet/>
      <dgm:spPr/>
      <dgm:t>
        <a:bodyPr/>
        <a:lstStyle/>
        <a:p>
          <a:endParaRPr lang="en-US"/>
        </a:p>
      </dgm:t>
    </dgm:pt>
    <dgm:pt modelId="{ACFCB603-3741-44FE-A325-1D47545B33D2}">
      <dgm:prSet phldrT="[Text]"/>
      <dgm:spPr/>
      <dgm:t>
        <a:bodyPr/>
        <a:lstStyle/>
        <a:p>
          <a:r>
            <a:rPr lang="ru-RU" dirty="0" smtClean="0"/>
            <a:t>Сфера интересов</a:t>
          </a:r>
          <a:r>
            <a:rPr lang="en-US" dirty="0" smtClean="0"/>
            <a:t>/ </a:t>
          </a:r>
          <a:r>
            <a:rPr lang="ru-RU" dirty="0" smtClean="0"/>
            <a:t>Новости</a:t>
          </a:r>
          <a:r>
            <a:rPr lang="en-US" dirty="0" smtClean="0"/>
            <a:t>/ </a:t>
          </a:r>
          <a:r>
            <a:rPr lang="ru-RU" dirty="0" smtClean="0"/>
            <a:t>Обновления</a:t>
          </a:r>
          <a:r>
            <a:rPr lang="en-US" dirty="0" smtClean="0"/>
            <a:t>/ </a:t>
          </a:r>
          <a:r>
            <a:rPr lang="ru-RU" dirty="0" smtClean="0"/>
            <a:t>Правовые и процедурные изменения и дополнения</a:t>
          </a:r>
          <a:r>
            <a:rPr lang="en-US" dirty="0" smtClean="0"/>
            <a:t>/ </a:t>
          </a:r>
          <a:r>
            <a:rPr lang="ru-RU" dirty="0" smtClean="0"/>
            <a:t>Вопросы и ответы</a:t>
          </a:r>
          <a:r>
            <a:rPr lang="en-US" dirty="0" smtClean="0"/>
            <a:t>/ </a:t>
          </a:r>
          <a:r>
            <a:rPr lang="ru-RU" dirty="0" smtClean="0"/>
            <a:t>более 30 млн. отосланных внутренних сообщений и более 250 000 </a:t>
          </a:r>
          <a:r>
            <a:rPr lang="en-US" dirty="0" smtClean="0"/>
            <a:t>SMS</a:t>
          </a:r>
          <a:endParaRPr lang="en-US" dirty="0"/>
        </a:p>
      </dgm:t>
    </dgm:pt>
    <dgm:pt modelId="{7CF9B64F-57A0-4187-9776-BEFD946C5077}" type="parTrans" cxnId="{F3FE95FF-02CD-4736-8598-41D4A8777CBD}">
      <dgm:prSet/>
      <dgm:spPr/>
      <dgm:t>
        <a:bodyPr/>
        <a:lstStyle/>
        <a:p>
          <a:endParaRPr lang="en-US"/>
        </a:p>
      </dgm:t>
    </dgm:pt>
    <dgm:pt modelId="{34810544-EBE6-41F7-A5D3-0B039F525C36}" type="sibTrans" cxnId="{F3FE95FF-02CD-4736-8598-41D4A8777CBD}">
      <dgm:prSet/>
      <dgm:spPr/>
      <dgm:t>
        <a:bodyPr/>
        <a:lstStyle/>
        <a:p>
          <a:endParaRPr lang="en-US"/>
        </a:p>
      </dgm:t>
    </dgm:pt>
    <dgm:pt modelId="{FF2B6716-BDE7-428C-83F8-CC176A4D238D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Быстрое и прозрачное разрешение споров</a:t>
          </a:r>
          <a:endParaRPr lang="en-US" dirty="0"/>
        </a:p>
      </dgm:t>
    </dgm:pt>
    <dgm:pt modelId="{ECF4CEF1-BA64-4F7B-A280-AC414EDC50FF}" type="parTrans" cxnId="{3C36EBBC-2483-4188-8891-98DFBAAD1CA4}">
      <dgm:prSet/>
      <dgm:spPr/>
      <dgm:t>
        <a:bodyPr/>
        <a:lstStyle/>
        <a:p>
          <a:endParaRPr lang="en-US"/>
        </a:p>
      </dgm:t>
    </dgm:pt>
    <dgm:pt modelId="{3A839004-4274-49D1-9B33-6455B36BD79D}" type="sibTrans" cxnId="{3C36EBBC-2483-4188-8891-98DFBAAD1CA4}">
      <dgm:prSet/>
      <dgm:spPr/>
      <dgm:t>
        <a:bodyPr/>
        <a:lstStyle/>
        <a:p>
          <a:endParaRPr lang="en-US"/>
        </a:p>
      </dgm:t>
    </dgm:pt>
    <dgm:pt modelId="{FB8DF537-05F4-4015-8840-6AC351441A26}">
      <dgm:prSet phldrT="[Text]"/>
      <dgm:spPr/>
      <dgm:t>
        <a:bodyPr/>
        <a:lstStyle/>
        <a:p>
          <a:r>
            <a:rPr lang="ru-RU" dirty="0" smtClean="0"/>
            <a:t>Электронная подача жалоб</a:t>
          </a:r>
          <a:r>
            <a:rPr lang="en-US" dirty="0" smtClean="0"/>
            <a:t>/ </a:t>
          </a:r>
          <a:r>
            <a:rPr lang="ru-RU" dirty="0" smtClean="0"/>
            <a:t>На бесплатной основе</a:t>
          </a:r>
          <a:r>
            <a:rPr lang="en-US" dirty="0" smtClean="0"/>
            <a:t>/ </a:t>
          </a:r>
          <a:r>
            <a:rPr lang="ru-RU" dirty="0" smtClean="0"/>
            <a:t>Период статус-кво</a:t>
          </a:r>
          <a:r>
            <a:rPr lang="en-US" dirty="0" smtClean="0"/>
            <a:t>/ </a:t>
          </a:r>
          <a:r>
            <a:rPr lang="ru-RU" dirty="0" smtClean="0"/>
            <a:t>Очень быстрый </a:t>
          </a:r>
          <a:r>
            <a:rPr lang="en-US" dirty="0" smtClean="0"/>
            <a:t>-10 </a:t>
          </a:r>
          <a:r>
            <a:rPr lang="ru-RU" dirty="0" smtClean="0"/>
            <a:t>дней </a:t>
          </a:r>
          <a:r>
            <a:rPr lang="en-US" dirty="0" smtClean="0"/>
            <a:t>/ </a:t>
          </a:r>
          <a:r>
            <a:rPr lang="ru-RU" dirty="0" smtClean="0"/>
            <a:t>Гражданское общество в равной степени вовлечено в процесс принятия решений</a:t>
          </a:r>
          <a:endParaRPr lang="en-US" dirty="0"/>
        </a:p>
      </dgm:t>
    </dgm:pt>
    <dgm:pt modelId="{2FEC70E3-71AB-4CCF-A67D-B0C9F7144636}" type="parTrans" cxnId="{828C57FF-8935-4753-98BA-C206313F3548}">
      <dgm:prSet/>
      <dgm:spPr/>
      <dgm:t>
        <a:bodyPr/>
        <a:lstStyle/>
        <a:p>
          <a:endParaRPr lang="en-US"/>
        </a:p>
      </dgm:t>
    </dgm:pt>
    <dgm:pt modelId="{1E48C079-3DF2-4676-BD9B-E0F3A609E800}" type="sibTrans" cxnId="{828C57FF-8935-4753-98BA-C206313F3548}">
      <dgm:prSet/>
      <dgm:spPr/>
      <dgm:t>
        <a:bodyPr/>
        <a:lstStyle/>
        <a:p>
          <a:endParaRPr lang="en-US"/>
        </a:p>
      </dgm:t>
    </dgm:pt>
    <dgm:pt modelId="{1447AF11-AD1E-40F4-A0C0-359A97FEDC75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Минимальные административные барьеры</a:t>
          </a:r>
          <a:endParaRPr lang="en-US" dirty="0"/>
        </a:p>
      </dgm:t>
    </dgm:pt>
    <dgm:pt modelId="{180542C5-A60B-44FF-92F1-F0D31F184D46}" type="parTrans" cxnId="{A6C02872-B8EA-42FB-A9CA-8A97C8A54729}">
      <dgm:prSet/>
      <dgm:spPr/>
      <dgm:t>
        <a:bodyPr/>
        <a:lstStyle/>
        <a:p>
          <a:endParaRPr lang="en-US"/>
        </a:p>
      </dgm:t>
    </dgm:pt>
    <dgm:pt modelId="{DF16BACD-3F52-47AA-A3E2-7E42594A8F82}" type="sibTrans" cxnId="{A6C02872-B8EA-42FB-A9CA-8A97C8A54729}">
      <dgm:prSet/>
      <dgm:spPr/>
      <dgm:t>
        <a:bodyPr/>
        <a:lstStyle/>
        <a:p>
          <a:endParaRPr lang="en-US"/>
        </a:p>
      </dgm:t>
    </dgm:pt>
    <dgm:pt modelId="{328E438B-AC87-40F7-9F54-2817E14ED402}">
      <dgm:prSet phldrT="[Text]"/>
      <dgm:spPr/>
      <dgm:t>
        <a:bodyPr/>
        <a:lstStyle/>
        <a:p>
          <a:r>
            <a:rPr lang="ru-RU" dirty="0" smtClean="0"/>
            <a:t>Отсутствует требование в предварительном предоставлении административных документов </a:t>
          </a:r>
          <a:r>
            <a:rPr lang="en-US" dirty="0" smtClean="0"/>
            <a:t>/ </a:t>
          </a:r>
          <a:r>
            <a:rPr lang="ru-RU" dirty="0" smtClean="0"/>
            <a:t>Отсутствуют физические посещения</a:t>
          </a:r>
          <a:r>
            <a:rPr lang="en-US" dirty="0" smtClean="0"/>
            <a:t>/ </a:t>
          </a:r>
          <a:r>
            <a:rPr lang="ru-RU" dirty="0" smtClean="0"/>
            <a:t>Электронные гарантии предложения</a:t>
          </a:r>
          <a:r>
            <a:rPr lang="en-US" dirty="0" smtClean="0"/>
            <a:t>/ </a:t>
          </a:r>
          <a:r>
            <a:rPr lang="ru-RU" dirty="0" smtClean="0"/>
            <a:t>Электронные платежи</a:t>
          </a:r>
          <a:endParaRPr lang="en-US" dirty="0"/>
        </a:p>
      </dgm:t>
    </dgm:pt>
    <dgm:pt modelId="{2E669A99-EC48-4F03-B644-9AA2CC74CD81}" type="parTrans" cxnId="{D4B4E808-F979-42F7-9AF9-3A382B16109D}">
      <dgm:prSet/>
      <dgm:spPr/>
      <dgm:t>
        <a:bodyPr/>
        <a:lstStyle/>
        <a:p>
          <a:endParaRPr lang="en-US"/>
        </a:p>
      </dgm:t>
    </dgm:pt>
    <dgm:pt modelId="{A136638F-F839-4406-BF14-7B5D309FDAFE}" type="sibTrans" cxnId="{D4B4E808-F979-42F7-9AF9-3A382B16109D}">
      <dgm:prSet/>
      <dgm:spPr/>
      <dgm:t>
        <a:bodyPr/>
        <a:lstStyle/>
        <a:p>
          <a:endParaRPr lang="en-US"/>
        </a:p>
      </dgm:t>
    </dgm:pt>
    <dgm:pt modelId="{F15F2360-A64F-4990-B910-1BB0B87CA8E5}">
      <dgm:prSet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Рациональное расходование средств</a:t>
          </a:r>
          <a:endParaRPr lang="en-US" dirty="0"/>
        </a:p>
      </dgm:t>
    </dgm:pt>
    <dgm:pt modelId="{C384EA74-EAF0-4652-8032-CD776511B303}" type="parTrans" cxnId="{4E97F935-AB8D-4154-A2C6-E81806326EE8}">
      <dgm:prSet/>
      <dgm:spPr/>
      <dgm:t>
        <a:bodyPr/>
        <a:lstStyle/>
        <a:p>
          <a:endParaRPr lang="en-US"/>
        </a:p>
      </dgm:t>
    </dgm:pt>
    <dgm:pt modelId="{C27910FA-EA90-4C17-9C60-AFEA896BCA18}" type="sibTrans" cxnId="{4E97F935-AB8D-4154-A2C6-E81806326EE8}">
      <dgm:prSet/>
      <dgm:spPr/>
      <dgm:t>
        <a:bodyPr/>
        <a:lstStyle/>
        <a:p>
          <a:endParaRPr lang="en-US"/>
        </a:p>
      </dgm:t>
    </dgm:pt>
    <dgm:pt modelId="{52C2E566-9337-405D-A9DC-7A90250BE4A6}">
      <dgm:prSet/>
      <dgm:spPr/>
      <dgm:t>
        <a:bodyPr/>
        <a:lstStyle/>
        <a:p>
          <a:r>
            <a:rPr lang="ru-RU" dirty="0" smtClean="0"/>
            <a:t>Экономия государственных средств составила более 640 млн. лари</a:t>
          </a:r>
          <a:endParaRPr lang="en-US" dirty="0"/>
        </a:p>
      </dgm:t>
    </dgm:pt>
    <dgm:pt modelId="{DC5E430D-7CE6-4A8A-826F-118438514989}" type="parTrans" cxnId="{6BAB6801-47F3-49DC-AF79-51A7151955BF}">
      <dgm:prSet/>
      <dgm:spPr/>
      <dgm:t>
        <a:bodyPr/>
        <a:lstStyle/>
        <a:p>
          <a:endParaRPr lang="en-US"/>
        </a:p>
      </dgm:t>
    </dgm:pt>
    <dgm:pt modelId="{9C18584E-222E-4D12-A4E8-846F0E2D18C5}" type="sibTrans" cxnId="{6BAB6801-47F3-49DC-AF79-51A7151955BF}">
      <dgm:prSet/>
      <dgm:spPr/>
      <dgm:t>
        <a:bodyPr/>
        <a:lstStyle/>
        <a:p>
          <a:endParaRPr lang="en-US"/>
        </a:p>
      </dgm:t>
    </dgm:pt>
    <dgm:pt modelId="{94151D8D-FC2E-499D-8663-EBE5B3C1C439}" type="pres">
      <dgm:prSet presAssocID="{10D4F8BF-EE49-4E03-8DCF-B5DAC86FDF0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4871EF-69D2-4799-A91F-6CD799F5E253}" type="pres">
      <dgm:prSet presAssocID="{F737A3A7-45D5-436A-ACE9-C808A70A96D2}" presName="linNode" presStyleCnt="0"/>
      <dgm:spPr/>
    </dgm:pt>
    <dgm:pt modelId="{A0BB6F88-8ADE-4B8C-9A24-DCB1D1483483}" type="pres">
      <dgm:prSet presAssocID="{F737A3A7-45D5-436A-ACE9-C808A70A96D2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56A1F-9C05-4876-9238-6F097B09DDDF}" type="pres">
      <dgm:prSet presAssocID="{F737A3A7-45D5-436A-ACE9-C808A70A96D2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E261C-5B40-432E-BDDD-E61DC89D9C31}" type="pres">
      <dgm:prSet presAssocID="{97266E40-E35A-489A-8519-DD603F4E4B72}" presName="spacing" presStyleCnt="0"/>
      <dgm:spPr/>
    </dgm:pt>
    <dgm:pt modelId="{90BFCAD5-9E06-4F45-9C18-9DE450F39378}" type="pres">
      <dgm:prSet presAssocID="{E4113D59-027B-47C1-9587-4D7CD88168C8}" presName="linNode" presStyleCnt="0"/>
      <dgm:spPr/>
    </dgm:pt>
    <dgm:pt modelId="{F872EA01-D506-413D-90DB-A7C9411D71A1}" type="pres">
      <dgm:prSet presAssocID="{E4113D59-027B-47C1-9587-4D7CD88168C8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74360-32AB-43ED-86C5-6E0DC670F0E3}" type="pres">
      <dgm:prSet presAssocID="{E4113D59-027B-47C1-9587-4D7CD88168C8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696B3-7454-4669-BEDE-438FBCC472BE}" type="pres">
      <dgm:prSet presAssocID="{99F2775F-4A46-4155-A9A7-9B5E8AC1F473}" presName="spacing" presStyleCnt="0"/>
      <dgm:spPr/>
    </dgm:pt>
    <dgm:pt modelId="{59DD9A34-34B4-418D-BBC9-D8A2587056CA}" type="pres">
      <dgm:prSet presAssocID="{9A68F697-6273-477E-A71B-F4FA3B249FE4}" presName="linNode" presStyleCnt="0"/>
      <dgm:spPr/>
    </dgm:pt>
    <dgm:pt modelId="{BA790153-95BD-4795-AC96-927267154609}" type="pres">
      <dgm:prSet presAssocID="{9A68F697-6273-477E-A71B-F4FA3B249FE4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C504-571F-4E6B-B67C-D4FE56108A7D}" type="pres">
      <dgm:prSet presAssocID="{9A68F697-6273-477E-A71B-F4FA3B249FE4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059CC-D79D-405F-8922-3FFC2183AC0F}" type="pres">
      <dgm:prSet presAssocID="{76794259-1E09-43E1-A440-438D72DA579E}" presName="spacing" presStyleCnt="0"/>
      <dgm:spPr/>
    </dgm:pt>
    <dgm:pt modelId="{93204456-30C5-4EDD-833A-9EE18BEBE636}" type="pres">
      <dgm:prSet presAssocID="{FF2B6716-BDE7-428C-83F8-CC176A4D238D}" presName="linNode" presStyleCnt="0"/>
      <dgm:spPr/>
    </dgm:pt>
    <dgm:pt modelId="{9EFFCDB2-A5EF-4317-BF0B-329947B3EA70}" type="pres">
      <dgm:prSet presAssocID="{FF2B6716-BDE7-428C-83F8-CC176A4D238D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88D03-B8EB-4C76-A53D-7071A6B69A30}" type="pres">
      <dgm:prSet presAssocID="{FF2B6716-BDE7-428C-83F8-CC176A4D238D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59862-8976-478B-AD84-38B3A6370265}" type="pres">
      <dgm:prSet presAssocID="{3A839004-4274-49D1-9B33-6455B36BD79D}" presName="spacing" presStyleCnt="0"/>
      <dgm:spPr/>
    </dgm:pt>
    <dgm:pt modelId="{5C6171A0-932A-494B-9DD1-0E0626316320}" type="pres">
      <dgm:prSet presAssocID="{1447AF11-AD1E-40F4-A0C0-359A97FEDC75}" presName="linNode" presStyleCnt="0"/>
      <dgm:spPr/>
    </dgm:pt>
    <dgm:pt modelId="{6B4F5DDD-1251-4715-9ACC-D6D4A3FA931B}" type="pres">
      <dgm:prSet presAssocID="{1447AF11-AD1E-40F4-A0C0-359A97FEDC75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AC792-8F2E-4DC9-9F65-CE2B459BAE94}" type="pres">
      <dgm:prSet presAssocID="{1447AF11-AD1E-40F4-A0C0-359A97FEDC75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36B99-E07C-42A0-B8EE-8C7C9C4793FB}" type="pres">
      <dgm:prSet presAssocID="{DF16BACD-3F52-47AA-A3E2-7E42594A8F82}" presName="spacing" presStyleCnt="0"/>
      <dgm:spPr/>
    </dgm:pt>
    <dgm:pt modelId="{B7D7478D-D20D-4014-8F56-5E59C9712034}" type="pres">
      <dgm:prSet presAssocID="{F15F2360-A64F-4990-B910-1BB0B87CA8E5}" presName="linNode" presStyleCnt="0"/>
      <dgm:spPr/>
    </dgm:pt>
    <dgm:pt modelId="{9D470443-0BD1-424B-9739-93886A84CFDE}" type="pres">
      <dgm:prSet presAssocID="{F15F2360-A64F-4990-B910-1BB0B87CA8E5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7A093-617C-4E33-9C65-BD97B083E9BF}" type="pres">
      <dgm:prSet presAssocID="{F15F2360-A64F-4990-B910-1BB0B87CA8E5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D9D392-73D8-412D-99C0-B740122B3823}" type="presOf" srcId="{E4113D59-027B-47C1-9587-4D7CD88168C8}" destId="{F872EA01-D506-413D-90DB-A7C9411D71A1}" srcOrd="0" destOrd="0" presId="urn:microsoft.com/office/officeart/2005/8/layout/vList6"/>
    <dgm:cxn modelId="{F3FE95FF-02CD-4736-8598-41D4A8777CBD}" srcId="{9A68F697-6273-477E-A71B-F4FA3B249FE4}" destId="{ACFCB603-3741-44FE-A325-1D47545B33D2}" srcOrd="0" destOrd="0" parTransId="{7CF9B64F-57A0-4187-9776-BEFD946C5077}" sibTransId="{34810544-EBE6-41F7-A5D3-0B039F525C36}"/>
    <dgm:cxn modelId="{7B3D7F4E-E60D-413F-AEC2-E2B82E090382}" type="presOf" srcId="{ACFCB603-3741-44FE-A325-1D47545B33D2}" destId="{A907C504-571F-4E6B-B67C-D4FE56108A7D}" srcOrd="0" destOrd="0" presId="urn:microsoft.com/office/officeart/2005/8/layout/vList6"/>
    <dgm:cxn modelId="{F8C162D5-2731-40F6-9E9F-4544E5CC1BCD}" type="presOf" srcId="{FF2B6716-BDE7-428C-83F8-CC176A4D238D}" destId="{9EFFCDB2-A5EF-4317-BF0B-329947B3EA70}" srcOrd="0" destOrd="0" presId="urn:microsoft.com/office/officeart/2005/8/layout/vList6"/>
    <dgm:cxn modelId="{719D7C55-F957-4C91-85B0-1C0F141947DD}" type="presOf" srcId="{9A68F697-6273-477E-A71B-F4FA3B249FE4}" destId="{BA790153-95BD-4795-AC96-927267154609}" srcOrd="0" destOrd="0" presId="urn:microsoft.com/office/officeart/2005/8/layout/vList6"/>
    <dgm:cxn modelId="{3C36EBBC-2483-4188-8891-98DFBAAD1CA4}" srcId="{10D4F8BF-EE49-4E03-8DCF-B5DAC86FDF0D}" destId="{FF2B6716-BDE7-428C-83F8-CC176A4D238D}" srcOrd="3" destOrd="0" parTransId="{ECF4CEF1-BA64-4F7B-A280-AC414EDC50FF}" sibTransId="{3A839004-4274-49D1-9B33-6455B36BD79D}"/>
    <dgm:cxn modelId="{973428FA-68BF-4076-AEE7-9AF3BB69FF44}" type="presOf" srcId="{52C2E566-9337-405D-A9DC-7A90250BE4A6}" destId="{6447A093-617C-4E33-9C65-BD97B083E9BF}" srcOrd="0" destOrd="0" presId="urn:microsoft.com/office/officeart/2005/8/layout/vList6"/>
    <dgm:cxn modelId="{634F179C-BAC1-4CAD-9594-C6997C226805}" type="presOf" srcId="{F737A3A7-45D5-436A-ACE9-C808A70A96D2}" destId="{A0BB6F88-8ADE-4B8C-9A24-DCB1D1483483}" srcOrd="0" destOrd="0" presId="urn:microsoft.com/office/officeart/2005/8/layout/vList6"/>
    <dgm:cxn modelId="{668D136F-C733-4A23-98F2-81F7EBDBD387}" srcId="{10D4F8BF-EE49-4E03-8DCF-B5DAC86FDF0D}" destId="{F737A3A7-45D5-436A-ACE9-C808A70A96D2}" srcOrd="0" destOrd="0" parTransId="{6DD9340A-A4E7-4FE3-8AA9-44584EAD5A60}" sibTransId="{97266E40-E35A-489A-8519-DD603F4E4B72}"/>
    <dgm:cxn modelId="{08E89D43-E9A1-4B2E-A529-6C090116B182}" srcId="{10D4F8BF-EE49-4E03-8DCF-B5DAC86FDF0D}" destId="{9A68F697-6273-477E-A71B-F4FA3B249FE4}" srcOrd="2" destOrd="0" parTransId="{EEE72F71-FBD4-49BE-9C3F-411AAB89026F}" sibTransId="{76794259-1E09-43E1-A440-438D72DA579E}"/>
    <dgm:cxn modelId="{25DB2F66-4DEE-412A-B466-A9904C85E88A}" type="presOf" srcId="{F15F2360-A64F-4990-B910-1BB0B87CA8E5}" destId="{9D470443-0BD1-424B-9739-93886A84CFDE}" srcOrd="0" destOrd="0" presId="urn:microsoft.com/office/officeart/2005/8/layout/vList6"/>
    <dgm:cxn modelId="{828C57FF-8935-4753-98BA-C206313F3548}" srcId="{FF2B6716-BDE7-428C-83F8-CC176A4D238D}" destId="{FB8DF537-05F4-4015-8840-6AC351441A26}" srcOrd="0" destOrd="0" parTransId="{2FEC70E3-71AB-4CCF-A67D-B0C9F7144636}" sibTransId="{1E48C079-3DF2-4676-BD9B-E0F3A609E800}"/>
    <dgm:cxn modelId="{D4B4E808-F979-42F7-9AF9-3A382B16109D}" srcId="{1447AF11-AD1E-40F4-A0C0-359A97FEDC75}" destId="{328E438B-AC87-40F7-9F54-2817E14ED402}" srcOrd="0" destOrd="0" parTransId="{2E669A99-EC48-4F03-B644-9AA2CC74CD81}" sibTransId="{A136638F-F839-4406-BF14-7B5D309FDAFE}"/>
    <dgm:cxn modelId="{A6C02872-B8EA-42FB-A9CA-8A97C8A54729}" srcId="{10D4F8BF-EE49-4E03-8DCF-B5DAC86FDF0D}" destId="{1447AF11-AD1E-40F4-A0C0-359A97FEDC75}" srcOrd="4" destOrd="0" parTransId="{180542C5-A60B-44FF-92F1-F0D31F184D46}" sibTransId="{DF16BACD-3F52-47AA-A3E2-7E42594A8F82}"/>
    <dgm:cxn modelId="{E06F6198-6514-490A-A6CD-746BE8C51425}" type="presOf" srcId="{10D4F8BF-EE49-4E03-8DCF-B5DAC86FDF0D}" destId="{94151D8D-FC2E-499D-8663-EBE5B3C1C439}" srcOrd="0" destOrd="0" presId="urn:microsoft.com/office/officeart/2005/8/layout/vList6"/>
    <dgm:cxn modelId="{12F90941-DBDF-4BC9-BB31-43997096EC6E}" type="presOf" srcId="{A4E9E959-8A07-413B-A3BF-FB2DFD3B5DE0}" destId="{3F656A1F-9C05-4876-9238-6F097B09DDDF}" srcOrd="0" destOrd="0" presId="urn:microsoft.com/office/officeart/2005/8/layout/vList6"/>
    <dgm:cxn modelId="{22362E78-53B6-4FAC-9B37-B1A8EB93E1B0}" type="presOf" srcId="{328E438B-AC87-40F7-9F54-2817E14ED402}" destId="{0B0AC792-8F2E-4DC9-9F65-CE2B459BAE94}" srcOrd="0" destOrd="0" presId="urn:microsoft.com/office/officeart/2005/8/layout/vList6"/>
    <dgm:cxn modelId="{6BAB6801-47F3-49DC-AF79-51A7151955BF}" srcId="{F15F2360-A64F-4990-B910-1BB0B87CA8E5}" destId="{52C2E566-9337-405D-A9DC-7A90250BE4A6}" srcOrd="0" destOrd="0" parTransId="{DC5E430D-7CE6-4A8A-826F-118438514989}" sibTransId="{9C18584E-222E-4D12-A4E8-846F0E2D18C5}"/>
    <dgm:cxn modelId="{2FF2346C-075E-4187-A81D-F96D8E5F2B03}" srcId="{F737A3A7-45D5-436A-ACE9-C808A70A96D2}" destId="{A4E9E959-8A07-413B-A3BF-FB2DFD3B5DE0}" srcOrd="0" destOrd="0" parTransId="{DEDCCA80-5A37-4362-81D7-E75DC8B73A2E}" sibTransId="{4765F06E-1246-4BB4-94B3-898CC92500E4}"/>
    <dgm:cxn modelId="{4E97F935-AB8D-4154-A2C6-E81806326EE8}" srcId="{10D4F8BF-EE49-4E03-8DCF-B5DAC86FDF0D}" destId="{F15F2360-A64F-4990-B910-1BB0B87CA8E5}" srcOrd="5" destOrd="0" parTransId="{C384EA74-EAF0-4652-8032-CD776511B303}" sibTransId="{C27910FA-EA90-4C17-9C60-AFEA896BCA18}"/>
    <dgm:cxn modelId="{ABB43135-EA82-4B7A-8E0F-1883D275F491}" type="presOf" srcId="{F2C2D294-9075-4432-A369-1136A35F066F}" destId="{49C74360-32AB-43ED-86C5-6E0DC670F0E3}" srcOrd="0" destOrd="0" presId="urn:microsoft.com/office/officeart/2005/8/layout/vList6"/>
    <dgm:cxn modelId="{B61E4739-3156-4308-8242-6745AB1CD553}" type="presOf" srcId="{FB8DF537-05F4-4015-8840-6AC351441A26}" destId="{43288D03-B8EB-4C76-A53D-7071A6B69A30}" srcOrd="0" destOrd="0" presId="urn:microsoft.com/office/officeart/2005/8/layout/vList6"/>
    <dgm:cxn modelId="{F324B8EA-EE4D-42CA-8A87-73554ABCDF74}" type="presOf" srcId="{1447AF11-AD1E-40F4-A0C0-359A97FEDC75}" destId="{6B4F5DDD-1251-4715-9ACC-D6D4A3FA931B}" srcOrd="0" destOrd="0" presId="urn:microsoft.com/office/officeart/2005/8/layout/vList6"/>
    <dgm:cxn modelId="{1B18C375-4DD2-4AED-8131-EDC3BEEA27F4}" srcId="{10D4F8BF-EE49-4E03-8DCF-B5DAC86FDF0D}" destId="{E4113D59-027B-47C1-9587-4D7CD88168C8}" srcOrd="1" destOrd="0" parTransId="{5CC6AE5B-7122-4AEA-AFA4-FF202685460C}" sibTransId="{99F2775F-4A46-4155-A9A7-9B5E8AC1F473}"/>
    <dgm:cxn modelId="{A64299C4-0E0D-4EF5-A300-09EDD71FA527}" srcId="{E4113D59-027B-47C1-9587-4D7CD88168C8}" destId="{F2C2D294-9075-4432-A369-1136A35F066F}" srcOrd="0" destOrd="0" parTransId="{BCBFEBC4-F047-4D2C-99AC-96C3D2A0D011}" sibTransId="{9F3C44A6-A044-4A1C-9699-EEB6E7A68133}"/>
    <dgm:cxn modelId="{AF87B946-8D38-4391-A536-0F1992DFC731}" type="presParOf" srcId="{94151D8D-FC2E-499D-8663-EBE5B3C1C439}" destId="{A14871EF-69D2-4799-A91F-6CD799F5E253}" srcOrd="0" destOrd="0" presId="urn:microsoft.com/office/officeart/2005/8/layout/vList6"/>
    <dgm:cxn modelId="{388579CF-F2FD-46D4-A5A0-1201456BFD49}" type="presParOf" srcId="{A14871EF-69D2-4799-A91F-6CD799F5E253}" destId="{A0BB6F88-8ADE-4B8C-9A24-DCB1D1483483}" srcOrd="0" destOrd="0" presId="urn:microsoft.com/office/officeart/2005/8/layout/vList6"/>
    <dgm:cxn modelId="{A2B5ABF9-682E-4059-9E6F-472AA78DC70F}" type="presParOf" srcId="{A14871EF-69D2-4799-A91F-6CD799F5E253}" destId="{3F656A1F-9C05-4876-9238-6F097B09DDDF}" srcOrd="1" destOrd="0" presId="urn:microsoft.com/office/officeart/2005/8/layout/vList6"/>
    <dgm:cxn modelId="{B60B6530-C1F2-40A1-BB3D-BDE67623E516}" type="presParOf" srcId="{94151D8D-FC2E-499D-8663-EBE5B3C1C439}" destId="{082E261C-5B40-432E-BDDD-E61DC89D9C31}" srcOrd="1" destOrd="0" presId="urn:microsoft.com/office/officeart/2005/8/layout/vList6"/>
    <dgm:cxn modelId="{02080601-D8CC-439F-AD45-DB261C674D9B}" type="presParOf" srcId="{94151D8D-FC2E-499D-8663-EBE5B3C1C439}" destId="{90BFCAD5-9E06-4F45-9C18-9DE450F39378}" srcOrd="2" destOrd="0" presId="urn:microsoft.com/office/officeart/2005/8/layout/vList6"/>
    <dgm:cxn modelId="{FE3C2B5B-2020-4B24-9B5F-7F0AA67FF05F}" type="presParOf" srcId="{90BFCAD5-9E06-4F45-9C18-9DE450F39378}" destId="{F872EA01-D506-413D-90DB-A7C9411D71A1}" srcOrd="0" destOrd="0" presId="urn:microsoft.com/office/officeart/2005/8/layout/vList6"/>
    <dgm:cxn modelId="{AC24A5AA-7A3D-461A-89CE-834C4A23A2C5}" type="presParOf" srcId="{90BFCAD5-9E06-4F45-9C18-9DE450F39378}" destId="{49C74360-32AB-43ED-86C5-6E0DC670F0E3}" srcOrd="1" destOrd="0" presId="urn:microsoft.com/office/officeart/2005/8/layout/vList6"/>
    <dgm:cxn modelId="{52A28264-38B9-4D8D-89E4-3219F7DE9AAE}" type="presParOf" srcId="{94151D8D-FC2E-499D-8663-EBE5B3C1C439}" destId="{63E696B3-7454-4669-BEDE-438FBCC472BE}" srcOrd="3" destOrd="0" presId="urn:microsoft.com/office/officeart/2005/8/layout/vList6"/>
    <dgm:cxn modelId="{4B665ED6-EC81-40D4-997E-7036261D09AF}" type="presParOf" srcId="{94151D8D-FC2E-499D-8663-EBE5B3C1C439}" destId="{59DD9A34-34B4-418D-BBC9-D8A2587056CA}" srcOrd="4" destOrd="0" presId="urn:microsoft.com/office/officeart/2005/8/layout/vList6"/>
    <dgm:cxn modelId="{CF99AF67-4187-4899-B6DC-1C5DB4D2B8A5}" type="presParOf" srcId="{59DD9A34-34B4-418D-BBC9-D8A2587056CA}" destId="{BA790153-95BD-4795-AC96-927267154609}" srcOrd="0" destOrd="0" presId="urn:microsoft.com/office/officeart/2005/8/layout/vList6"/>
    <dgm:cxn modelId="{9882EFC1-0974-4048-B254-7E535752FD82}" type="presParOf" srcId="{59DD9A34-34B4-418D-BBC9-D8A2587056CA}" destId="{A907C504-571F-4E6B-B67C-D4FE56108A7D}" srcOrd="1" destOrd="0" presId="urn:microsoft.com/office/officeart/2005/8/layout/vList6"/>
    <dgm:cxn modelId="{CC795D2B-1491-44AE-8B5B-38084F576DED}" type="presParOf" srcId="{94151D8D-FC2E-499D-8663-EBE5B3C1C439}" destId="{18E059CC-D79D-405F-8922-3FFC2183AC0F}" srcOrd="5" destOrd="0" presId="urn:microsoft.com/office/officeart/2005/8/layout/vList6"/>
    <dgm:cxn modelId="{3FDB8743-0CD4-45F4-957D-730C1AF6FAA3}" type="presParOf" srcId="{94151D8D-FC2E-499D-8663-EBE5B3C1C439}" destId="{93204456-30C5-4EDD-833A-9EE18BEBE636}" srcOrd="6" destOrd="0" presId="urn:microsoft.com/office/officeart/2005/8/layout/vList6"/>
    <dgm:cxn modelId="{4E76D098-4C9C-41F4-9180-7576E6B77929}" type="presParOf" srcId="{93204456-30C5-4EDD-833A-9EE18BEBE636}" destId="{9EFFCDB2-A5EF-4317-BF0B-329947B3EA70}" srcOrd="0" destOrd="0" presId="urn:microsoft.com/office/officeart/2005/8/layout/vList6"/>
    <dgm:cxn modelId="{4D09BB1D-0729-4F68-9EC9-62EA40D55B32}" type="presParOf" srcId="{93204456-30C5-4EDD-833A-9EE18BEBE636}" destId="{43288D03-B8EB-4C76-A53D-7071A6B69A30}" srcOrd="1" destOrd="0" presId="urn:microsoft.com/office/officeart/2005/8/layout/vList6"/>
    <dgm:cxn modelId="{874F2A9F-99D7-402E-A533-E19190D50975}" type="presParOf" srcId="{94151D8D-FC2E-499D-8663-EBE5B3C1C439}" destId="{31D59862-8976-478B-AD84-38B3A6370265}" srcOrd="7" destOrd="0" presId="urn:microsoft.com/office/officeart/2005/8/layout/vList6"/>
    <dgm:cxn modelId="{12DA4440-89F0-4BD3-986D-151F73E48C9B}" type="presParOf" srcId="{94151D8D-FC2E-499D-8663-EBE5B3C1C439}" destId="{5C6171A0-932A-494B-9DD1-0E0626316320}" srcOrd="8" destOrd="0" presId="urn:microsoft.com/office/officeart/2005/8/layout/vList6"/>
    <dgm:cxn modelId="{5E286E20-2E0F-4991-9054-C447202E1A28}" type="presParOf" srcId="{5C6171A0-932A-494B-9DD1-0E0626316320}" destId="{6B4F5DDD-1251-4715-9ACC-D6D4A3FA931B}" srcOrd="0" destOrd="0" presId="urn:microsoft.com/office/officeart/2005/8/layout/vList6"/>
    <dgm:cxn modelId="{8469C10A-F54D-4806-8858-76B6A1A6FF6B}" type="presParOf" srcId="{5C6171A0-932A-494B-9DD1-0E0626316320}" destId="{0B0AC792-8F2E-4DC9-9F65-CE2B459BAE94}" srcOrd="1" destOrd="0" presId="urn:microsoft.com/office/officeart/2005/8/layout/vList6"/>
    <dgm:cxn modelId="{A019849C-2C05-4433-ADCF-D85EA185DB53}" type="presParOf" srcId="{94151D8D-FC2E-499D-8663-EBE5B3C1C439}" destId="{89936B99-E07C-42A0-B8EE-8C7C9C4793FB}" srcOrd="9" destOrd="0" presId="urn:microsoft.com/office/officeart/2005/8/layout/vList6"/>
    <dgm:cxn modelId="{BDC1F5A2-5C20-43B3-AF91-6A91C36E64B7}" type="presParOf" srcId="{94151D8D-FC2E-499D-8663-EBE5B3C1C439}" destId="{B7D7478D-D20D-4014-8F56-5E59C9712034}" srcOrd="10" destOrd="0" presId="urn:microsoft.com/office/officeart/2005/8/layout/vList6"/>
    <dgm:cxn modelId="{F225F1CF-155F-4AF3-B336-6E484DF043FA}" type="presParOf" srcId="{B7D7478D-D20D-4014-8F56-5E59C9712034}" destId="{9D470443-0BD1-424B-9739-93886A84CFDE}" srcOrd="0" destOrd="0" presId="urn:microsoft.com/office/officeart/2005/8/layout/vList6"/>
    <dgm:cxn modelId="{05D99762-17EB-4ACF-A47E-3CBF36E30CFE}" type="presParOf" srcId="{B7D7478D-D20D-4014-8F56-5E59C9712034}" destId="{6447A093-617C-4E33-9C65-BD97B083E9B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4F8BF-EE49-4E03-8DCF-B5DAC86FDF0D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37A3A7-45D5-436A-ACE9-C808A70A96D2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Все видят всё</a:t>
          </a:r>
          <a:endParaRPr lang="en-US" dirty="0"/>
        </a:p>
      </dgm:t>
    </dgm:pt>
    <dgm:pt modelId="{6DD9340A-A4E7-4FE3-8AA9-44584EAD5A60}" type="parTrans" cxnId="{668D136F-C733-4A23-98F2-81F7EBDBD387}">
      <dgm:prSet/>
      <dgm:spPr/>
      <dgm:t>
        <a:bodyPr/>
        <a:lstStyle/>
        <a:p>
          <a:endParaRPr lang="en-US"/>
        </a:p>
      </dgm:t>
    </dgm:pt>
    <dgm:pt modelId="{97266E40-E35A-489A-8519-DD603F4E4B72}" type="sibTrans" cxnId="{668D136F-C733-4A23-98F2-81F7EBDBD387}">
      <dgm:prSet/>
      <dgm:spPr/>
      <dgm:t>
        <a:bodyPr/>
        <a:lstStyle/>
        <a:p>
          <a:endParaRPr lang="en-US"/>
        </a:p>
      </dgm:t>
    </dgm:pt>
    <dgm:pt modelId="{A4E9E959-8A07-413B-A3BF-FB2DFD3B5DE0}">
      <dgm:prSet phldrT="[Text]"/>
      <dgm:spPr/>
      <dgm:t>
        <a:bodyPr/>
        <a:lstStyle/>
        <a:p>
          <a:r>
            <a:rPr lang="ru-RU" dirty="0" smtClean="0"/>
            <a:t>Любое заинтересованное лицо, включая поставщиков, организации гражданского общества (ОГО)</a:t>
          </a:r>
          <a:r>
            <a:rPr lang="en-US" dirty="0" smtClean="0"/>
            <a:t>, </a:t>
          </a:r>
          <a:r>
            <a:rPr lang="ru-RU" dirty="0" smtClean="0"/>
            <a:t>журналистов</a:t>
          </a:r>
          <a:r>
            <a:rPr lang="en-US" dirty="0" smtClean="0"/>
            <a:t>, </a:t>
          </a:r>
          <a:r>
            <a:rPr lang="ru-RU" dirty="0" smtClean="0"/>
            <a:t>правоприменительные органы и т.д., может наблюдать за всем, что связано с государственными закупками в режиме реального времени</a:t>
          </a:r>
          <a:endParaRPr lang="en-US" dirty="0"/>
        </a:p>
      </dgm:t>
    </dgm:pt>
    <dgm:pt modelId="{DEDCCA80-5A37-4362-81D7-E75DC8B73A2E}" type="parTrans" cxnId="{2FF2346C-075E-4187-A81D-F96D8E5F2B03}">
      <dgm:prSet/>
      <dgm:spPr/>
      <dgm:t>
        <a:bodyPr/>
        <a:lstStyle/>
        <a:p>
          <a:endParaRPr lang="en-US"/>
        </a:p>
      </dgm:t>
    </dgm:pt>
    <dgm:pt modelId="{4765F06E-1246-4BB4-94B3-898CC92500E4}" type="sibTrans" cxnId="{2FF2346C-075E-4187-A81D-F96D8E5F2B03}">
      <dgm:prSet/>
      <dgm:spPr/>
      <dgm:t>
        <a:bodyPr/>
        <a:lstStyle/>
        <a:p>
          <a:endParaRPr lang="en-US"/>
        </a:p>
      </dgm:t>
    </dgm:pt>
    <dgm:pt modelId="{E4113D59-027B-47C1-9587-4D7CD88168C8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Каждый может оспорить результаты тендера</a:t>
          </a:r>
          <a:endParaRPr lang="en-US" dirty="0"/>
        </a:p>
      </dgm:t>
    </dgm:pt>
    <dgm:pt modelId="{5CC6AE5B-7122-4AEA-AFA4-FF202685460C}" type="parTrans" cxnId="{1B18C375-4DD2-4AED-8131-EDC3BEEA27F4}">
      <dgm:prSet/>
      <dgm:spPr/>
      <dgm:t>
        <a:bodyPr/>
        <a:lstStyle/>
        <a:p>
          <a:endParaRPr lang="en-US"/>
        </a:p>
      </dgm:t>
    </dgm:pt>
    <dgm:pt modelId="{99F2775F-4A46-4155-A9A7-9B5E8AC1F473}" type="sibTrans" cxnId="{1B18C375-4DD2-4AED-8131-EDC3BEEA27F4}">
      <dgm:prSet/>
      <dgm:spPr/>
      <dgm:t>
        <a:bodyPr/>
        <a:lstStyle/>
        <a:p>
          <a:endParaRPr lang="en-US"/>
        </a:p>
      </dgm:t>
    </dgm:pt>
    <dgm:pt modelId="{F2C2D294-9075-4432-A369-1136A35F066F}">
      <dgm:prSet phldrT="[Text]"/>
      <dgm:spPr/>
      <dgm:t>
        <a:bodyPr/>
        <a:lstStyle/>
        <a:p>
          <a:r>
            <a:rPr lang="ru-RU" dirty="0" smtClean="0"/>
            <a:t>Любой зарегистрированный пользователь системы </a:t>
          </a:r>
          <a:r>
            <a:rPr lang="en-US" dirty="0" err="1" smtClean="0"/>
            <a:t>Ge</a:t>
          </a:r>
          <a:r>
            <a:rPr lang="en-US" dirty="0" smtClean="0"/>
            <a:t>-GP </a:t>
          </a:r>
          <a:r>
            <a:rPr lang="ru-RU" dirty="0" smtClean="0"/>
            <a:t>может обжаловать результаты любого тендера при помощи модуля «Вопросы и ответы». Тендерная комиссия обязана ответить на запрос.</a:t>
          </a:r>
          <a:endParaRPr lang="en-US" dirty="0"/>
        </a:p>
      </dgm:t>
    </dgm:pt>
    <dgm:pt modelId="{BCBFEBC4-F047-4D2C-99AC-96C3D2A0D011}" type="parTrans" cxnId="{A64299C4-0E0D-4EF5-A300-09EDD71FA527}">
      <dgm:prSet/>
      <dgm:spPr/>
      <dgm:t>
        <a:bodyPr/>
        <a:lstStyle/>
        <a:p>
          <a:endParaRPr lang="en-US"/>
        </a:p>
      </dgm:t>
    </dgm:pt>
    <dgm:pt modelId="{9F3C44A6-A044-4A1C-9699-EEB6E7A68133}" type="sibTrans" cxnId="{A64299C4-0E0D-4EF5-A300-09EDD71FA527}">
      <dgm:prSet/>
      <dgm:spPr/>
      <dgm:t>
        <a:bodyPr/>
        <a:lstStyle/>
        <a:p>
          <a:endParaRPr lang="en-US"/>
        </a:p>
      </dgm:t>
    </dgm:pt>
    <dgm:pt modelId="{9A68F697-6273-477E-A71B-F4FA3B249FE4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Каждый может приостановить тендер</a:t>
          </a:r>
          <a:endParaRPr lang="en-US" dirty="0"/>
        </a:p>
      </dgm:t>
    </dgm:pt>
    <dgm:pt modelId="{EEE72F71-FBD4-49BE-9C3F-411AAB89026F}" type="parTrans" cxnId="{08E89D43-E9A1-4B2E-A529-6C090116B182}">
      <dgm:prSet/>
      <dgm:spPr/>
      <dgm:t>
        <a:bodyPr/>
        <a:lstStyle/>
        <a:p>
          <a:endParaRPr lang="en-US"/>
        </a:p>
      </dgm:t>
    </dgm:pt>
    <dgm:pt modelId="{76794259-1E09-43E1-A440-438D72DA579E}" type="sibTrans" cxnId="{08E89D43-E9A1-4B2E-A529-6C090116B182}">
      <dgm:prSet/>
      <dgm:spPr/>
      <dgm:t>
        <a:bodyPr/>
        <a:lstStyle/>
        <a:p>
          <a:endParaRPr lang="en-US"/>
        </a:p>
      </dgm:t>
    </dgm:pt>
    <dgm:pt modelId="{ACFCB603-3741-44FE-A325-1D47545B33D2}">
      <dgm:prSet phldrT="[Text]"/>
      <dgm:spPr/>
      <dgm:t>
        <a:bodyPr/>
        <a:lstStyle/>
        <a:p>
          <a:r>
            <a:rPr lang="ru-RU" dirty="0" smtClean="0"/>
            <a:t>Любой зарегистрированный пользователь системы </a:t>
          </a:r>
          <a:r>
            <a:rPr lang="en-US" dirty="0" err="1" smtClean="0"/>
            <a:t>Ge</a:t>
          </a:r>
          <a:r>
            <a:rPr lang="en-US" dirty="0" smtClean="0"/>
            <a:t>-GP </a:t>
          </a:r>
          <a:r>
            <a:rPr lang="ru-RU" dirty="0" smtClean="0"/>
            <a:t>может обжаловать любое решение тендерной комиссии и приостановить любой действующий тендер. Заполнение апелляционной формы занимает не более двух минут.</a:t>
          </a:r>
          <a:r>
            <a:rPr lang="en-US" dirty="0" smtClean="0"/>
            <a:t> </a:t>
          </a:r>
          <a:endParaRPr lang="en-US" dirty="0"/>
        </a:p>
      </dgm:t>
    </dgm:pt>
    <dgm:pt modelId="{7CF9B64F-57A0-4187-9776-BEFD946C5077}" type="parTrans" cxnId="{F3FE95FF-02CD-4736-8598-41D4A8777CBD}">
      <dgm:prSet/>
      <dgm:spPr/>
      <dgm:t>
        <a:bodyPr/>
        <a:lstStyle/>
        <a:p>
          <a:endParaRPr lang="en-US"/>
        </a:p>
      </dgm:t>
    </dgm:pt>
    <dgm:pt modelId="{34810544-EBE6-41F7-A5D3-0B039F525C36}" type="sibTrans" cxnId="{F3FE95FF-02CD-4736-8598-41D4A8777CBD}">
      <dgm:prSet/>
      <dgm:spPr/>
      <dgm:t>
        <a:bodyPr/>
        <a:lstStyle/>
        <a:p>
          <a:endParaRPr lang="en-US"/>
        </a:p>
      </dgm:t>
    </dgm:pt>
    <dgm:pt modelId="{FF2B6716-BDE7-428C-83F8-CC176A4D238D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Каждый может участвовать в разрешении споров</a:t>
          </a:r>
          <a:endParaRPr lang="en-US" dirty="0"/>
        </a:p>
      </dgm:t>
    </dgm:pt>
    <dgm:pt modelId="{ECF4CEF1-BA64-4F7B-A280-AC414EDC50FF}" type="parTrans" cxnId="{3C36EBBC-2483-4188-8891-98DFBAAD1CA4}">
      <dgm:prSet/>
      <dgm:spPr/>
      <dgm:t>
        <a:bodyPr/>
        <a:lstStyle/>
        <a:p>
          <a:endParaRPr lang="en-US"/>
        </a:p>
      </dgm:t>
    </dgm:pt>
    <dgm:pt modelId="{3A839004-4274-49D1-9B33-6455B36BD79D}" type="sibTrans" cxnId="{3C36EBBC-2483-4188-8891-98DFBAAD1CA4}">
      <dgm:prSet/>
      <dgm:spPr/>
      <dgm:t>
        <a:bodyPr/>
        <a:lstStyle/>
        <a:p>
          <a:endParaRPr lang="en-US"/>
        </a:p>
      </dgm:t>
    </dgm:pt>
    <dgm:pt modelId="{FB8DF537-05F4-4015-8840-6AC351441A26}">
      <dgm:prSet phldrT="[Text]"/>
      <dgm:spPr/>
      <dgm:t>
        <a:bodyPr/>
        <a:lstStyle/>
        <a:p>
          <a:r>
            <a:rPr lang="ru-RU" dirty="0" smtClean="0"/>
            <a:t>Гражданское общество в равной степени вовлечено в процесс принятия решений, так как любое лицо может стать членом электронного Совета по разрешению споров</a:t>
          </a:r>
          <a:r>
            <a:rPr lang="en-US" dirty="0" smtClean="0"/>
            <a:t>.</a:t>
          </a:r>
          <a:endParaRPr lang="en-US" dirty="0"/>
        </a:p>
      </dgm:t>
    </dgm:pt>
    <dgm:pt modelId="{2FEC70E3-71AB-4CCF-A67D-B0C9F7144636}" type="parTrans" cxnId="{828C57FF-8935-4753-98BA-C206313F3548}">
      <dgm:prSet/>
      <dgm:spPr/>
      <dgm:t>
        <a:bodyPr/>
        <a:lstStyle/>
        <a:p>
          <a:endParaRPr lang="en-US"/>
        </a:p>
      </dgm:t>
    </dgm:pt>
    <dgm:pt modelId="{1E48C079-3DF2-4676-BD9B-E0F3A609E800}" type="sibTrans" cxnId="{828C57FF-8935-4753-98BA-C206313F3548}">
      <dgm:prSet/>
      <dgm:spPr/>
      <dgm:t>
        <a:bodyPr/>
        <a:lstStyle/>
        <a:p>
          <a:endParaRPr lang="en-US"/>
        </a:p>
      </dgm:t>
    </dgm:pt>
    <dgm:pt modelId="{1447AF11-AD1E-40F4-A0C0-359A97FEDC75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Приветствуется общественный надзор за процессом государственных закупок</a:t>
          </a:r>
          <a:endParaRPr lang="en-US" dirty="0"/>
        </a:p>
      </dgm:t>
    </dgm:pt>
    <dgm:pt modelId="{180542C5-A60B-44FF-92F1-F0D31F184D46}" type="parTrans" cxnId="{A6C02872-B8EA-42FB-A9CA-8A97C8A54729}">
      <dgm:prSet/>
      <dgm:spPr/>
      <dgm:t>
        <a:bodyPr/>
        <a:lstStyle/>
        <a:p>
          <a:endParaRPr lang="en-US"/>
        </a:p>
      </dgm:t>
    </dgm:pt>
    <dgm:pt modelId="{DF16BACD-3F52-47AA-A3E2-7E42594A8F82}" type="sibTrans" cxnId="{A6C02872-B8EA-42FB-A9CA-8A97C8A54729}">
      <dgm:prSet/>
      <dgm:spPr/>
      <dgm:t>
        <a:bodyPr/>
        <a:lstStyle/>
        <a:p>
          <a:endParaRPr lang="en-US"/>
        </a:p>
      </dgm:t>
    </dgm:pt>
    <dgm:pt modelId="{328E438B-AC87-40F7-9F54-2817E14ED402}">
      <dgm:prSet phldrT="[Text]"/>
      <dgm:spPr/>
      <dgm:t>
        <a:bodyPr/>
        <a:lstStyle/>
        <a:p>
          <a:r>
            <a:rPr lang="ru-RU" dirty="0" smtClean="0"/>
            <a:t>Если ОГО будут принимать активное участие, то общественный надзор будет превалировать над государственным надзором</a:t>
          </a:r>
          <a:r>
            <a:rPr lang="en-US" baseline="0" dirty="0" smtClean="0"/>
            <a:t>. </a:t>
          </a:r>
          <a:endParaRPr lang="en-US" dirty="0"/>
        </a:p>
      </dgm:t>
    </dgm:pt>
    <dgm:pt modelId="{2E669A99-EC48-4F03-B644-9AA2CC74CD81}" type="parTrans" cxnId="{D4B4E808-F979-42F7-9AF9-3A382B16109D}">
      <dgm:prSet/>
      <dgm:spPr/>
      <dgm:t>
        <a:bodyPr/>
        <a:lstStyle/>
        <a:p>
          <a:endParaRPr lang="en-US"/>
        </a:p>
      </dgm:t>
    </dgm:pt>
    <dgm:pt modelId="{A136638F-F839-4406-BF14-7B5D309FDAFE}" type="sibTrans" cxnId="{D4B4E808-F979-42F7-9AF9-3A382B16109D}">
      <dgm:prSet/>
      <dgm:spPr/>
      <dgm:t>
        <a:bodyPr/>
        <a:lstStyle/>
        <a:p>
          <a:endParaRPr lang="en-US"/>
        </a:p>
      </dgm:t>
    </dgm:pt>
    <dgm:pt modelId="{94151D8D-FC2E-499D-8663-EBE5B3C1C439}" type="pres">
      <dgm:prSet presAssocID="{10D4F8BF-EE49-4E03-8DCF-B5DAC86FDF0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4871EF-69D2-4799-A91F-6CD799F5E253}" type="pres">
      <dgm:prSet presAssocID="{F737A3A7-45D5-436A-ACE9-C808A70A96D2}" presName="linNode" presStyleCnt="0"/>
      <dgm:spPr/>
    </dgm:pt>
    <dgm:pt modelId="{A0BB6F88-8ADE-4B8C-9A24-DCB1D1483483}" type="pres">
      <dgm:prSet presAssocID="{F737A3A7-45D5-436A-ACE9-C808A70A96D2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56A1F-9C05-4876-9238-6F097B09DDDF}" type="pres">
      <dgm:prSet presAssocID="{F737A3A7-45D5-436A-ACE9-C808A70A96D2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E261C-5B40-432E-BDDD-E61DC89D9C31}" type="pres">
      <dgm:prSet presAssocID="{97266E40-E35A-489A-8519-DD603F4E4B72}" presName="spacing" presStyleCnt="0"/>
      <dgm:spPr/>
    </dgm:pt>
    <dgm:pt modelId="{90BFCAD5-9E06-4F45-9C18-9DE450F39378}" type="pres">
      <dgm:prSet presAssocID="{E4113D59-027B-47C1-9587-4D7CD88168C8}" presName="linNode" presStyleCnt="0"/>
      <dgm:spPr/>
    </dgm:pt>
    <dgm:pt modelId="{F872EA01-D506-413D-90DB-A7C9411D71A1}" type="pres">
      <dgm:prSet presAssocID="{E4113D59-027B-47C1-9587-4D7CD88168C8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74360-32AB-43ED-86C5-6E0DC670F0E3}" type="pres">
      <dgm:prSet presAssocID="{E4113D59-027B-47C1-9587-4D7CD88168C8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696B3-7454-4669-BEDE-438FBCC472BE}" type="pres">
      <dgm:prSet presAssocID="{99F2775F-4A46-4155-A9A7-9B5E8AC1F473}" presName="spacing" presStyleCnt="0"/>
      <dgm:spPr/>
    </dgm:pt>
    <dgm:pt modelId="{59DD9A34-34B4-418D-BBC9-D8A2587056CA}" type="pres">
      <dgm:prSet presAssocID="{9A68F697-6273-477E-A71B-F4FA3B249FE4}" presName="linNode" presStyleCnt="0"/>
      <dgm:spPr/>
    </dgm:pt>
    <dgm:pt modelId="{BA790153-95BD-4795-AC96-927267154609}" type="pres">
      <dgm:prSet presAssocID="{9A68F697-6273-477E-A71B-F4FA3B249FE4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C504-571F-4E6B-B67C-D4FE56108A7D}" type="pres">
      <dgm:prSet presAssocID="{9A68F697-6273-477E-A71B-F4FA3B249FE4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059CC-D79D-405F-8922-3FFC2183AC0F}" type="pres">
      <dgm:prSet presAssocID="{76794259-1E09-43E1-A440-438D72DA579E}" presName="spacing" presStyleCnt="0"/>
      <dgm:spPr/>
    </dgm:pt>
    <dgm:pt modelId="{93204456-30C5-4EDD-833A-9EE18BEBE636}" type="pres">
      <dgm:prSet presAssocID="{FF2B6716-BDE7-428C-83F8-CC176A4D238D}" presName="linNode" presStyleCnt="0"/>
      <dgm:spPr/>
    </dgm:pt>
    <dgm:pt modelId="{9EFFCDB2-A5EF-4317-BF0B-329947B3EA70}" type="pres">
      <dgm:prSet presAssocID="{FF2B6716-BDE7-428C-83F8-CC176A4D238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88D03-B8EB-4C76-A53D-7071A6B69A30}" type="pres">
      <dgm:prSet presAssocID="{FF2B6716-BDE7-428C-83F8-CC176A4D238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59862-8976-478B-AD84-38B3A6370265}" type="pres">
      <dgm:prSet presAssocID="{3A839004-4274-49D1-9B33-6455B36BD79D}" presName="spacing" presStyleCnt="0"/>
      <dgm:spPr/>
    </dgm:pt>
    <dgm:pt modelId="{5C6171A0-932A-494B-9DD1-0E0626316320}" type="pres">
      <dgm:prSet presAssocID="{1447AF11-AD1E-40F4-A0C0-359A97FEDC75}" presName="linNode" presStyleCnt="0"/>
      <dgm:spPr/>
    </dgm:pt>
    <dgm:pt modelId="{6B4F5DDD-1251-4715-9ACC-D6D4A3FA931B}" type="pres">
      <dgm:prSet presAssocID="{1447AF11-AD1E-40F4-A0C0-359A97FEDC75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AC792-8F2E-4DC9-9F65-CE2B459BAE94}" type="pres">
      <dgm:prSet presAssocID="{1447AF11-AD1E-40F4-A0C0-359A97FEDC75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C02872-B8EA-42FB-A9CA-8A97C8A54729}" srcId="{10D4F8BF-EE49-4E03-8DCF-B5DAC86FDF0D}" destId="{1447AF11-AD1E-40F4-A0C0-359A97FEDC75}" srcOrd="4" destOrd="0" parTransId="{180542C5-A60B-44FF-92F1-F0D31F184D46}" sibTransId="{DF16BACD-3F52-47AA-A3E2-7E42594A8F82}"/>
    <dgm:cxn modelId="{93B6C9F1-8C22-47EA-8758-0B3338051AB0}" type="presOf" srcId="{FF2B6716-BDE7-428C-83F8-CC176A4D238D}" destId="{9EFFCDB2-A5EF-4317-BF0B-329947B3EA70}" srcOrd="0" destOrd="0" presId="urn:microsoft.com/office/officeart/2005/8/layout/vList6"/>
    <dgm:cxn modelId="{3C36EBBC-2483-4188-8891-98DFBAAD1CA4}" srcId="{10D4F8BF-EE49-4E03-8DCF-B5DAC86FDF0D}" destId="{FF2B6716-BDE7-428C-83F8-CC176A4D238D}" srcOrd="3" destOrd="0" parTransId="{ECF4CEF1-BA64-4F7B-A280-AC414EDC50FF}" sibTransId="{3A839004-4274-49D1-9B33-6455B36BD79D}"/>
    <dgm:cxn modelId="{F316CC7E-6F47-4927-A858-D9091262DA10}" type="presOf" srcId="{9A68F697-6273-477E-A71B-F4FA3B249FE4}" destId="{BA790153-95BD-4795-AC96-927267154609}" srcOrd="0" destOrd="0" presId="urn:microsoft.com/office/officeart/2005/8/layout/vList6"/>
    <dgm:cxn modelId="{668D136F-C733-4A23-98F2-81F7EBDBD387}" srcId="{10D4F8BF-EE49-4E03-8DCF-B5DAC86FDF0D}" destId="{F737A3A7-45D5-436A-ACE9-C808A70A96D2}" srcOrd="0" destOrd="0" parTransId="{6DD9340A-A4E7-4FE3-8AA9-44584EAD5A60}" sibTransId="{97266E40-E35A-489A-8519-DD603F4E4B72}"/>
    <dgm:cxn modelId="{1B18C375-4DD2-4AED-8131-EDC3BEEA27F4}" srcId="{10D4F8BF-EE49-4E03-8DCF-B5DAC86FDF0D}" destId="{E4113D59-027B-47C1-9587-4D7CD88168C8}" srcOrd="1" destOrd="0" parTransId="{5CC6AE5B-7122-4AEA-AFA4-FF202685460C}" sibTransId="{99F2775F-4A46-4155-A9A7-9B5E8AC1F473}"/>
    <dgm:cxn modelId="{08E89D43-E9A1-4B2E-A529-6C090116B182}" srcId="{10D4F8BF-EE49-4E03-8DCF-B5DAC86FDF0D}" destId="{9A68F697-6273-477E-A71B-F4FA3B249FE4}" srcOrd="2" destOrd="0" parTransId="{EEE72F71-FBD4-49BE-9C3F-411AAB89026F}" sibTransId="{76794259-1E09-43E1-A440-438D72DA579E}"/>
    <dgm:cxn modelId="{94B45DD3-1C0F-427F-A700-B608A69AE6F0}" type="presOf" srcId="{E4113D59-027B-47C1-9587-4D7CD88168C8}" destId="{F872EA01-D506-413D-90DB-A7C9411D71A1}" srcOrd="0" destOrd="0" presId="urn:microsoft.com/office/officeart/2005/8/layout/vList6"/>
    <dgm:cxn modelId="{2FF2346C-075E-4187-A81D-F96D8E5F2B03}" srcId="{F737A3A7-45D5-436A-ACE9-C808A70A96D2}" destId="{A4E9E959-8A07-413B-A3BF-FB2DFD3B5DE0}" srcOrd="0" destOrd="0" parTransId="{DEDCCA80-5A37-4362-81D7-E75DC8B73A2E}" sibTransId="{4765F06E-1246-4BB4-94B3-898CC92500E4}"/>
    <dgm:cxn modelId="{A64299C4-0E0D-4EF5-A300-09EDD71FA527}" srcId="{E4113D59-027B-47C1-9587-4D7CD88168C8}" destId="{F2C2D294-9075-4432-A369-1136A35F066F}" srcOrd="0" destOrd="0" parTransId="{BCBFEBC4-F047-4D2C-99AC-96C3D2A0D011}" sibTransId="{9F3C44A6-A044-4A1C-9699-EEB6E7A68133}"/>
    <dgm:cxn modelId="{1171FCC9-2B93-481D-80B3-7B4C27822F08}" type="presOf" srcId="{F2C2D294-9075-4432-A369-1136A35F066F}" destId="{49C74360-32AB-43ED-86C5-6E0DC670F0E3}" srcOrd="0" destOrd="0" presId="urn:microsoft.com/office/officeart/2005/8/layout/vList6"/>
    <dgm:cxn modelId="{0112BD00-BF2B-45B3-B901-E68860584131}" type="presOf" srcId="{FB8DF537-05F4-4015-8840-6AC351441A26}" destId="{43288D03-B8EB-4C76-A53D-7071A6B69A30}" srcOrd="0" destOrd="0" presId="urn:microsoft.com/office/officeart/2005/8/layout/vList6"/>
    <dgm:cxn modelId="{74C1F475-B16C-40F3-AFA1-CF981794ED5D}" type="presOf" srcId="{1447AF11-AD1E-40F4-A0C0-359A97FEDC75}" destId="{6B4F5DDD-1251-4715-9ACC-D6D4A3FA931B}" srcOrd="0" destOrd="0" presId="urn:microsoft.com/office/officeart/2005/8/layout/vList6"/>
    <dgm:cxn modelId="{F589F154-10A1-4F4E-9856-502E425A7BB9}" type="presOf" srcId="{F737A3A7-45D5-436A-ACE9-C808A70A96D2}" destId="{A0BB6F88-8ADE-4B8C-9A24-DCB1D1483483}" srcOrd="0" destOrd="0" presId="urn:microsoft.com/office/officeart/2005/8/layout/vList6"/>
    <dgm:cxn modelId="{F3FE95FF-02CD-4736-8598-41D4A8777CBD}" srcId="{9A68F697-6273-477E-A71B-F4FA3B249FE4}" destId="{ACFCB603-3741-44FE-A325-1D47545B33D2}" srcOrd="0" destOrd="0" parTransId="{7CF9B64F-57A0-4187-9776-BEFD946C5077}" sibTransId="{34810544-EBE6-41F7-A5D3-0B039F525C36}"/>
    <dgm:cxn modelId="{32B16AB4-75EC-4935-8629-3E9062482582}" type="presOf" srcId="{10D4F8BF-EE49-4E03-8DCF-B5DAC86FDF0D}" destId="{94151D8D-FC2E-499D-8663-EBE5B3C1C439}" srcOrd="0" destOrd="0" presId="urn:microsoft.com/office/officeart/2005/8/layout/vList6"/>
    <dgm:cxn modelId="{D4B4E808-F979-42F7-9AF9-3A382B16109D}" srcId="{1447AF11-AD1E-40F4-A0C0-359A97FEDC75}" destId="{328E438B-AC87-40F7-9F54-2817E14ED402}" srcOrd="0" destOrd="0" parTransId="{2E669A99-EC48-4F03-B644-9AA2CC74CD81}" sibTransId="{A136638F-F839-4406-BF14-7B5D309FDAFE}"/>
    <dgm:cxn modelId="{828C57FF-8935-4753-98BA-C206313F3548}" srcId="{FF2B6716-BDE7-428C-83F8-CC176A4D238D}" destId="{FB8DF537-05F4-4015-8840-6AC351441A26}" srcOrd="0" destOrd="0" parTransId="{2FEC70E3-71AB-4CCF-A67D-B0C9F7144636}" sibTransId="{1E48C079-3DF2-4676-BD9B-E0F3A609E800}"/>
    <dgm:cxn modelId="{2BDED62D-2C02-4562-AD3C-AA9E10F154E3}" type="presOf" srcId="{ACFCB603-3741-44FE-A325-1D47545B33D2}" destId="{A907C504-571F-4E6B-B67C-D4FE56108A7D}" srcOrd="0" destOrd="0" presId="urn:microsoft.com/office/officeart/2005/8/layout/vList6"/>
    <dgm:cxn modelId="{B28C2994-97DA-4159-B51A-3D4BF4E2678E}" type="presOf" srcId="{328E438B-AC87-40F7-9F54-2817E14ED402}" destId="{0B0AC792-8F2E-4DC9-9F65-CE2B459BAE94}" srcOrd="0" destOrd="0" presId="urn:microsoft.com/office/officeart/2005/8/layout/vList6"/>
    <dgm:cxn modelId="{293AAEB8-E4A3-414D-AED6-67FEAA5E870F}" type="presOf" srcId="{A4E9E959-8A07-413B-A3BF-FB2DFD3B5DE0}" destId="{3F656A1F-9C05-4876-9238-6F097B09DDDF}" srcOrd="0" destOrd="0" presId="urn:microsoft.com/office/officeart/2005/8/layout/vList6"/>
    <dgm:cxn modelId="{A4846D3A-A8D0-4957-A485-AB01ED52D8CF}" type="presParOf" srcId="{94151D8D-FC2E-499D-8663-EBE5B3C1C439}" destId="{A14871EF-69D2-4799-A91F-6CD799F5E253}" srcOrd="0" destOrd="0" presId="urn:microsoft.com/office/officeart/2005/8/layout/vList6"/>
    <dgm:cxn modelId="{6C58ADD2-D8DC-4098-AE06-9A5040C1D46F}" type="presParOf" srcId="{A14871EF-69D2-4799-A91F-6CD799F5E253}" destId="{A0BB6F88-8ADE-4B8C-9A24-DCB1D1483483}" srcOrd="0" destOrd="0" presId="urn:microsoft.com/office/officeart/2005/8/layout/vList6"/>
    <dgm:cxn modelId="{8A28EA3B-CD1F-45A6-90B7-577B5A0E15B6}" type="presParOf" srcId="{A14871EF-69D2-4799-A91F-6CD799F5E253}" destId="{3F656A1F-9C05-4876-9238-6F097B09DDDF}" srcOrd="1" destOrd="0" presId="urn:microsoft.com/office/officeart/2005/8/layout/vList6"/>
    <dgm:cxn modelId="{9696DD63-922D-4595-8737-3109F0155662}" type="presParOf" srcId="{94151D8D-FC2E-499D-8663-EBE5B3C1C439}" destId="{082E261C-5B40-432E-BDDD-E61DC89D9C31}" srcOrd="1" destOrd="0" presId="urn:microsoft.com/office/officeart/2005/8/layout/vList6"/>
    <dgm:cxn modelId="{4B47B38E-D3BD-45EA-85B7-09C0C01015AE}" type="presParOf" srcId="{94151D8D-FC2E-499D-8663-EBE5B3C1C439}" destId="{90BFCAD5-9E06-4F45-9C18-9DE450F39378}" srcOrd="2" destOrd="0" presId="urn:microsoft.com/office/officeart/2005/8/layout/vList6"/>
    <dgm:cxn modelId="{93114109-4851-4BCA-9324-0BA177909B98}" type="presParOf" srcId="{90BFCAD5-9E06-4F45-9C18-9DE450F39378}" destId="{F872EA01-D506-413D-90DB-A7C9411D71A1}" srcOrd="0" destOrd="0" presId="urn:microsoft.com/office/officeart/2005/8/layout/vList6"/>
    <dgm:cxn modelId="{F1235C0B-C73B-4C3F-924C-99B7EC416622}" type="presParOf" srcId="{90BFCAD5-9E06-4F45-9C18-9DE450F39378}" destId="{49C74360-32AB-43ED-86C5-6E0DC670F0E3}" srcOrd="1" destOrd="0" presId="urn:microsoft.com/office/officeart/2005/8/layout/vList6"/>
    <dgm:cxn modelId="{F51ED37B-9294-4721-B126-890C8D5AC01A}" type="presParOf" srcId="{94151D8D-FC2E-499D-8663-EBE5B3C1C439}" destId="{63E696B3-7454-4669-BEDE-438FBCC472BE}" srcOrd="3" destOrd="0" presId="urn:microsoft.com/office/officeart/2005/8/layout/vList6"/>
    <dgm:cxn modelId="{66DE1175-772E-4FDA-9AEA-0324E3F285E5}" type="presParOf" srcId="{94151D8D-FC2E-499D-8663-EBE5B3C1C439}" destId="{59DD9A34-34B4-418D-BBC9-D8A2587056CA}" srcOrd="4" destOrd="0" presId="urn:microsoft.com/office/officeart/2005/8/layout/vList6"/>
    <dgm:cxn modelId="{3EB499FC-A224-4C97-A5C8-1F53E45DC7AA}" type="presParOf" srcId="{59DD9A34-34B4-418D-BBC9-D8A2587056CA}" destId="{BA790153-95BD-4795-AC96-927267154609}" srcOrd="0" destOrd="0" presId="urn:microsoft.com/office/officeart/2005/8/layout/vList6"/>
    <dgm:cxn modelId="{54195DF7-F0A2-4395-BEDE-030C7A7CFF8D}" type="presParOf" srcId="{59DD9A34-34B4-418D-BBC9-D8A2587056CA}" destId="{A907C504-571F-4E6B-B67C-D4FE56108A7D}" srcOrd="1" destOrd="0" presId="urn:microsoft.com/office/officeart/2005/8/layout/vList6"/>
    <dgm:cxn modelId="{D0FF6132-8CDF-4EC5-BBA2-E0932A31A8C5}" type="presParOf" srcId="{94151D8D-FC2E-499D-8663-EBE5B3C1C439}" destId="{18E059CC-D79D-405F-8922-3FFC2183AC0F}" srcOrd="5" destOrd="0" presId="urn:microsoft.com/office/officeart/2005/8/layout/vList6"/>
    <dgm:cxn modelId="{84792A26-7DC3-472A-9064-195C4B391E85}" type="presParOf" srcId="{94151D8D-FC2E-499D-8663-EBE5B3C1C439}" destId="{93204456-30C5-4EDD-833A-9EE18BEBE636}" srcOrd="6" destOrd="0" presId="urn:microsoft.com/office/officeart/2005/8/layout/vList6"/>
    <dgm:cxn modelId="{EFBF5699-3867-4DE3-977A-CABF788B4342}" type="presParOf" srcId="{93204456-30C5-4EDD-833A-9EE18BEBE636}" destId="{9EFFCDB2-A5EF-4317-BF0B-329947B3EA70}" srcOrd="0" destOrd="0" presId="urn:microsoft.com/office/officeart/2005/8/layout/vList6"/>
    <dgm:cxn modelId="{3356DF26-973B-4F80-A0DD-33E41F5AE38A}" type="presParOf" srcId="{93204456-30C5-4EDD-833A-9EE18BEBE636}" destId="{43288D03-B8EB-4C76-A53D-7071A6B69A30}" srcOrd="1" destOrd="0" presId="urn:microsoft.com/office/officeart/2005/8/layout/vList6"/>
    <dgm:cxn modelId="{7AF9A5DE-6929-456C-968C-46AA4EF9708E}" type="presParOf" srcId="{94151D8D-FC2E-499D-8663-EBE5B3C1C439}" destId="{31D59862-8976-478B-AD84-38B3A6370265}" srcOrd="7" destOrd="0" presId="urn:microsoft.com/office/officeart/2005/8/layout/vList6"/>
    <dgm:cxn modelId="{A1E67DB6-A24D-40C2-8A33-83753ACF312B}" type="presParOf" srcId="{94151D8D-FC2E-499D-8663-EBE5B3C1C439}" destId="{5C6171A0-932A-494B-9DD1-0E0626316320}" srcOrd="8" destOrd="0" presId="urn:microsoft.com/office/officeart/2005/8/layout/vList6"/>
    <dgm:cxn modelId="{C2E6F98E-CE17-44B0-8DCF-480BC14AE165}" type="presParOf" srcId="{5C6171A0-932A-494B-9DD1-0E0626316320}" destId="{6B4F5DDD-1251-4715-9ACC-D6D4A3FA931B}" srcOrd="0" destOrd="0" presId="urn:microsoft.com/office/officeart/2005/8/layout/vList6"/>
    <dgm:cxn modelId="{2F67A2B5-67F0-469C-A33F-FB1E39DA4171}" type="presParOf" srcId="{5C6171A0-932A-494B-9DD1-0E0626316320}" destId="{0B0AC792-8F2E-4DC9-9F65-CE2B459BAE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0673B-1EB5-4079-B19D-3714CE9A5BC4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100% </a:t>
          </a:r>
          <a:r>
            <a:rPr lang="ru-RU" sz="2000" kern="1200" dirty="0" smtClean="0"/>
            <a:t>составляют электронные закупки</a:t>
          </a:r>
          <a:r>
            <a:rPr lang="en-US" sz="2000" kern="1200" dirty="0" smtClean="0"/>
            <a:t> – </a:t>
          </a:r>
          <a:r>
            <a:rPr lang="ru-RU" sz="2000" kern="1200" dirty="0" smtClean="0"/>
            <a:t>с декабря </a:t>
          </a:r>
          <a:r>
            <a:rPr lang="en-US" sz="2000" kern="1200" dirty="0" smtClean="0"/>
            <a:t>2010</a:t>
          </a:r>
          <a:r>
            <a:rPr lang="ru-RU" sz="2000" kern="1200" dirty="0" smtClean="0"/>
            <a:t> г.</a:t>
          </a:r>
          <a:r>
            <a:rPr lang="en-US" sz="2000" kern="1200" dirty="0" smtClean="0"/>
            <a:t>, </a:t>
          </a:r>
          <a:r>
            <a:rPr lang="ru-RU" sz="2000" kern="1200" dirty="0" smtClean="0"/>
            <a:t>более </a:t>
          </a:r>
          <a:r>
            <a:rPr lang="en-US" sz="2000" kern="1200" dirty="0" smtClean="0"/>
            <a:t>100 000 </a:t>
          </a:r>
          <a:r>
            <a:rPr lang="ru-RU" sz="2000" kern="1200" dirty="0" smtClean="0"/>
            <a:t>электронных закупок</a:t>
          </a:r>
          <a:endParaRPr lang="en-US" sz="2000" kern="1200" dirty="0"/>
        </a:p>
      </dsp:txBody>
      <dsp:txXfrm>
        <a:off x="22940" y="22940"/>
        <a:ext cx="7160195" cy="737360"/>
      </dsp:txXfrm>
    </dsp:sp>
    <dsp:sp modelId="{1807031B-719C-4EBC-B6FE-7E1EE4CE02CB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Разработана внутриведомственно</a:t>
          </a:r>
          <a:r>
            <a:rPr lang="en-US" sz="2000" kern="1200" dirty="0" smtClean="0"/>
            <a:t>…</a:t>
          </a:r>
          <a:r>
            <a:rPr lang="ru-RU" sz="2000" kern="1200" dirty="0" smtClean="0"/>
            <a:t> в течение одного года</a:t>
          </a:r>
          <a:endParaRPr lang="en-US" sz="2000" kern="1200" dirty="0"/>
        </a:p>
      </dsp:txBody>
      <dsp:txXfrm>
        <a:off x="627587" y="914964"/>
        <a:ext cx="6937378" cy="737360"/>
      </dsp:txXfrm>
    </dsp:sp>
    <dsp:sp modelId="{AD25B910-E17E-4B5A-9CC3-D7A2F2408917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Более 5 млрд. лари прошло через систему </a:t>
          </a:r>
          <a:r>
            <a:rPr lang="en-US" sz="2000" kern="1200" dirty="0" err="1" smtClean="0"/>
            <a:t>Ge</a:t>
          </a:r>
          <a:r>
            <a:rPr lang="en-US" sz="2000" kern="1200" dirty="0" smtClean="0"/>
            <a:t>-GP</a:t>
          </a:r>
          <a:endParaRPr lang="en-US" sz="2000" kern="1200" dirty="0"/>
        </a:p>
      </dsp:txBody>
      <dsp:txXfrm>
        <a:off x="1232233" y="1806988"/>
        <a:ext cx="6937378" cy="737360"/>
      </dsp:txXfrm>
    </dsp:sp>
    <dsp:sp modelId="{290B19BF-B192-447F-AF10-66D84B8E3817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Экономия государственных средств составила более </a:t>
          </a:r>
          <a:r>
            <a:rPr lang="en-US" sz="2000" kern="1200" dirty="0" smtClean="0"/>
            <a:t>640 </a:t>
          </a:r>
          <a:r>
            <a:rPr lang="ru-RU" sz="2000" kern="1200" dirty="0" smtClean="0"/>
            <a:t>млн. лари</a:t>
          </a:r>
          <a:endParaRPr lang="en-US" sz="2000" kern="1200" dirty="0"/>
        </a:p>
      </dsp:txBody>
      <dsp:txXfrm>
        <a:off x="1836880" y="2699012"/>
        <a:ext cx="6937378" cy="737360"/>
      </dsp:txXfrm>
    </dsp:sp>
    <dsp:sp modelId="{E5092FD5-4FB4-41B3-AF43-859E4169E749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Более </a:t>
          </a:r>
          <a:r>
            <a:rPr lang="en-US" sz="2000" kern="1200" dirty="0" smtClean="0"/>
            <a:t>21 700 </a:t>
          </a:r>
          <a:r>
            <a:rPr lang="ru-RU" sz="2000" kern="1200" dirty="0" smtClean="0"/>
            <a:t>зарегистрированных пользователей</a:t>
          </a:r>
          <a:endParaRPr lang="en-US" sz="2000" kern="1200" dirty="0"/>
        </a:p>
      </dsp:txBody>
      <dsp:txXfrm>
        <a:off x="2441527" y="3591037"/>
        <a:ext cx="6937378" cy="737360"/>
      </dsp:txXfrm>
    </dsp:sp>
    <dsp:sp modelId="{CD597062-26FF-43A1-BA81-1D2096981461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702454" y="572200"/>
        <a:ext cx="280008" cy="383102"/>
      </dsp:txXfrm>
    </dsp:sp>
    <dsp:sp modelId="{2C735AB6-08D8-49AC-BEE1-1AD792687FE2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307101" y="1464225"/>
        <a:ext cx="280008" cy="383102"/>
      </dsp:txXfrm>
    </dsp:sp>
    <dsp:sp modelId="{9EAE5FFC-A3E4-4874-AE8D-5B2C756F9431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911748" y="2343195"/>
        <a:ext cx="280008" cy="383102"/>
      </dsp:txXfrm>
    </dsp:sp>
    <dsp:sp modelId="{6DB6C6D3-FDD0-49D1-9055-BB30E8854FCB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6A1F-9C05-4876-9238-6F097B09DDDF}">
      <dsp:nvSpPr>
        <dsp:cNvPr id="0" name=""/>
        <dsp:cNvSpPr/>
      </dsp:nvSpPr>
      <dsp:spPr>
        <a:xfrm>
          <a:off x="4206239" y="531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libri" panose="020F0502020204030204" pitchFamily="34" charset="0"/>
            </a:rPr>
            <a:t>Отсутствует предпочтение для местных подрядчиков</a:t>
          </a:r>
          <a:r>
            <a:rPr lang="en-US" sz="1100" kern="1200" dirty="0" smtClean="0">
              <a:latin typeface="Calibri" panose="020F0502020204030204" pitchFamily="34" charset="0"/>
            </a:rPr>
            <a:t>/ </a:t>
          </a:r>
          <a:r>
            <a:rPr lang="ru-RU" sz="1100" kern="1200" dirty="0" smtClean="0">
              <a:latin typeface="Calibri" panose="020F0502020204030204" pitchFamily="34" charset="0"/>
            </a:rPr>
            <a:t>Отсутствует требование в присутствии на местном рынке</a:t>
          </a:r>
          <a:r>
            <a:rPr lang="en-US" sz="1100" kern="1200" dirty="0" smtClean="0">
              <a:latin typeface="Calibri" panose="020F0502020204030204" pitchFamily="34" charset="0"/>
            </a:rPr>
            <a:t>/ </a:t>
          </a:r>
          <a:r>
            <a:rPr lang="ru-RU" sz="1100" kern="1200" dirty="0" smtClean="0">
              <a:latin typeface="Calibri" panose="020F0502020204030204" pitchFamily="34" charset="0"/>
            </a:rPr>
            <a:t>более 330 иностранных подрядчиков</a:t>
          </a:r>
          <a:r>
            <a:rPr lang="en-US" sz="1100" kern="1200" dirty="0" smtClean="0">
              <a:latin typeface="Calibri" panose="020F0502020204030204" pitchFamily="34" charset="0"/>
              <a:cs typeface="Times New Roman"/>
            </a:rPr>
            <a:t>/ </a:t>
          </a:r>
          <a:r>
            <a:rPr lang="ru-RU" sz="1100" kern="1200" dirty="0" smtClean="0">
              <a:latin typeface="Calibri" panose="020F0502020204030204" pitchFamily="34" charset="0"/>
              <a:cs typeface="Times New Roman"/>
            </a:rPr>
            <a:t>более 60 присужденных контрактов</a:t>
          </a:r>
          <a:endParaRPr lang="en-US" sz="1100" kern="1200" dirty="0">
            <a:latin typeface="Calibri" panose="020F0502020204030204" pitchFamily="34" charset="0"/>
          </a:endParaRPr>
        </a:p>
      </dsp:txBody>
      <dsp:txXfrm>
        <a:off x="4206239" y="84190"/>
        <a:ext cx="6058383" cy="501955"/>
      </dsp:txXfrm>
    </dsp:sp>
    <dsp:sp modelId="{A0BB6F88-8ADE-4B8C-9A24-DCB1D1483483}">
      <dsp:nvSpPr>
        <dsp:cNvPr id="0" name=""/>
        <dsp:cNvSpPr/>
      </dsp:nvSpPr>
      <dsp:spPr>
        <a:xfrm>
          <a:off x="0" y="531"/>
          <a:ext cx="4206240" cy="669273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Отсутствие дискриминации</a:t>
          </a:r>
          <a:endParaRPr lang="en-US" sz="1900" kern="1200" dirty="0"/>
        </a:p>
      </dsp:txBody>
      <dsp:txXfrm>
        <a:off x="32671" y="33202"/>
        <a:ext cx="4140898" cy="603931"/>
      </dsp:txXfrm>
    </dsp:sp>
    <dsp:sp modelId="{49C74360-32AB-43ED-86C5-6E0DC670F0E3}">
      <dsp:nvSpPr>
        <dsp:cNvPr id="0" name=""/>
        <dsp:cNvSpPr/>
      </dsp:nvSpPr>
      <dsp:spPr>
        <a:xfrm>
          <a:off x="4206240" y="736731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Сроки</a:t>
          </a:r>
          <a:r>
            <a:rPr lang="en-US" sz="1100" kern="1200" dirty="0" smtClean="0"/>
            <a:t>/ </a:t>
          </a:r>
          <a:r>
            <a:rPr lang="ru-RU" sz="1100" kern="1200" dirty="0" smtClean="0"/>
            <a:t>Пороговые значения</a:t>
          </a:r>
          <a:r>
            <a:rPr lang="en-US" sz="1100" kern="1200" dirty="0" smtClean="0"/>
            <a:t>/ </a:t>
          </a:r>
          <a:r>
            <a:rPr lang="ru-RU" sz="1100" kern="1200" dirty="0" smtClean="0"/>
            <a:t>Однородность</a:t>
          </a:r>
          <a:r>
            <a:rPr lang="en-US" sz="1100" kern="1200" dirty="0" smtClean="0"/>
            <a:t>/ </a:t>
          </a:r>
          <a:r>
            <a:rPr lang="ru-RU" sz="1100" kern="1200" dirty="0" smtClean="0"/>
            <a:t>Чрезмерно низкая цена</a:t>
          </a:r>
          <a:r>
            <a:rPr lang="en-US" sz="1100" kern="1200" dirty="0" smtClean="0"/>
            <a:t>/ </a:t>
          </a:r>
          <a:r>
            <a:rPr lang="ru-RU" sz="1100" kern="1200" dirty="0" smtClean="0"/>
            <a:t>Документация</a:t>
          </a:r>
          <a:endParaRPr lang="en-US" sz="1100" kern="1200" dirty="0"/>
        </a:p>
      </dsp:txBody>
      <dsp:txXfrm>
        <a:off x="4206240" y="820390"/>
        <a:ext cx="6058383" cy="501955"/>
      </dsp:txXfrm>
    </dsp:sp>
    <dsp:sp modelId="{F872EA01-D506-413D-90DB-A7C9411D71A1}">
      <dsp:nvSpPr>
        <dsp:cNvPr id="0" name=""/>
        <dsp:cNvSpPr/>
      </dsp:nvSpPr>
      <dsp:spPr>
        <a:xfrm>
          <a:off x="0" y="736731"/>
          <a:ext cx="4206240" cy="669273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Интеллектуальная система контроля / оповещения</a:t>
          </a:r>
          <a:endParaRPr lang="en-US" sz="1900" kern="1200" dirty="0"/>
        </a:p>
      </dsp:txBody>
      <dsp:txXfrm>
        <a:off x="32671" y="769402"/>
        <a:ext cx="4140898" cy="603931"/>
      </dsp:txXfrm>
    </dsp:sp>
    <dsp:sp modelId="{A907C504-571F-4E6B-B67C-D4FE56108A7D}">
      <dsp:nvSpPr>
        <dsp:cNvPr id="0" name=""/>
        <dsp:cNvSpPr/>
      </dsp:nvSpPr>
      <dsp:spPr>
        <a:xfrm>
          <a:off x="4206240" y="1472932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Сфера интересов</a:t>
          </a:r>
          <a:r>
            <a:rPr lang="en-US" sz="1100" kern="1200" dirty="0" smtClean="0"/>
            <a:t>/ </a:t>
          </a:r>
          <a:r>
            <a:rPr lang="ru-RU" sz="1100" kern="1200" dirty="0" smtClean="0"/>
            <a:t>Новости</a:t>
          </a:r>
          <a:r>
            <a:rPr lang="en-US" sz="1100" kern="1200" dirty="0" smtClean="0"/>
            <a:t>/ </a:t>
          </a:r>
          <a:r>
            <a:rPr lang="ru-RU" sz="1100" kern="1200" dirty="0" smtClean="0"/>
            <a:t>Обновления</a:t>
          </a:r>
          <a:r>
            <a:rPr lang="en-US" sz="1100" kern="1200" dirty="0" smtClean="0"/>
            <a:t>/ </a:t>
          </a:r>
          <a:r>
            <a:rPr lang="ru-RU" sz="1100" kern="1200" dirty="0" smtClean="0"/>
            <a:t>Правовые и процедурные изменения и дополнения</a:t>
          </a:r>
          <a:r>
            <a:rPr lang="en-US" sz="1100" kern="1200" dirty="0" smtClean="0"/>
            <a:t>/ </a:t>
          </a:r>
          <a:r>
            <a:rPr lang="ru-RU" sz="1100" kern="1200" dirty="0" smtClean="0"/>
            <a:t>Вопросы и ответы</a:t>
          </a:r>
          <a:r>
            <a:rPr lang="en-US" sz="1100" kern="1200" dirty="0" smtClean="0"/>
            <a:t>/ </a:t>
          </a:r>
          <a:r>
            <a:rPr lang="ru-RU" sz="1100" kern="1200" dirty="0" smtClean="0"/>
            <a:t>более 30 млн. отосланных внутренних сообщений и более 250 000 </a:t>
          </a:r>
          <a:r>
            <a:rPr lang="en-US" sz="1100" kern="1200" dirty="0" smtClean="0"/>
            <a:t>SMS</a:t>
          </a:r>
          <a:endParaRPr lang="en-US" sz="1100" kern="1200" dirty="0"/>
        </a:p>
      </dsp:txBody>
      <dsp:txXfrm>
        <a:off x="4206240" y="1556591"/>
        <a:ext cx="6058383" cy="501955"/>
      </dsp:txXfrm>
    </dsp:sp>
    <dsp:sp modelId="{BA790153-95BD-4795-AC96-927267154609}">
      <dsp:nvSpPr>
        <dsp:cNvPr id="0" name=""/>
        <dsp:cNvSpPr/>
      </dsp:nvSpPr>
      <dsp:spPr>
        <a:xfrm>
          <a:off x="0" y="1472932"/>
          <a:ext cx="4206240" cy="669273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Внутренняя система обмена </a:t>
          </a:r>
          <a:r>
            <a:rPr lang="en-US" sz="1900" kern="1200" dirty="0" smtClean="0"/>
            <a:t>SMS</a:t>
          </a:r>
          <a:r>
            <a:rPr lang="ru-RU" sz="1900" kern="1200" dirty="0" smtClean="0"/>
            <a:t> сообщениями</a:t>
          </a:r>
          <a:endParaRPr lang="en-US" sz="1900" kern="1200" dirty="0"/>
        </a:p>
      </dsp:txBody>
      <dsp:txXfrm>
        <a:off x="32671" y="1505603"/>
        <a:ext cx="4140898" cy="603931"/>
      </dsp:txXfrm>
    </dsp:sp>
    <dsp:sp modelId="{43288D03-B8EB-4C76-A53D-7071A6B69A30}">
      <dsp:nvSpPr>
        <dsp:cNvPr id="0" name=""/>
        <dsp:cNvSpPr/>
      </dsp:nvSpPr>
      <dsp:spPr>
        <a:xfrm>
          <a:off x="4206240" y="2209132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Электронная подача жалоб</a:t>
          </a:r>
          <a:r>
            <a:rPr lang="en-US" sz="1100" kern="1200" dirty="0" smtClean="0"/>
            <a:t>/ </a:t>
          </a:r>
          <a:r>
            <a:rPr lang="ru-RU" sz="1100" kern="1200" dirty="0" smtClean="0"/>
            <a:t>На бесплатной основе</a:t>
          </a:r>
          <a:r>
            <a:rPr lang="en-US" sz="1100" kern="1200" dirty="0" smtClean="0"/>
            <a:t>/ </a:t>
          </a:r>
          <a:r>
            <a:rPr lang="ru-RU" sz="1100" kern="1200" dirty="0" smtClean="0"/>
            <a:t>Период статус-кво</a:t>
          </a:r>
          <a:r>
            <a:rPr lang="en-US" sz="1100" kern="1200" dirty="0" smtClean="0"/>
            <a:t>/ </a:t>
          </a:r>
          <a:r>
            <a:rPr lang="ru-RU" sz="1100" kern="1200" dirty="0" smtClean="0"/>
            <a:t>Очень быстрый </a:t>
          </a:r>
          <a:r>
            <a:rPr lang="en-US" sz="1100" kern="1200" dirty="0" smtClean="0"/>
            <a:t>-10 </a:t>
          </a:r>
          <a:r>
            <a:rPr lang="ru-RU" sz="1100" kern="1200" dirty="0" smtClean="0"/>
            <a:t>дней </a:t>
          </a:r>
          <a:r>
            <a:rPr lang="en-US" sz="1100" kern="1200" dirty="0" smtClean="0"/>
            <a:t>/ </a:t>
          </a:r>
          <a:r>
            <a:rPr lang="ru-RU" sz="1100" kern="1200" dirty="0" smtClean="0"/>
            <a:t>Гражданское общество в равной степени вовлечено в процесс принятия решений</a:t>
          </a:r>
          <a:endParaRPr lang="en-US" sz="1100" kern="1200" dirty="0"/>
        </a:p>
      </dsp:txBody>
      <dsp:txXfrm>
        <a:off x="4206240" y="2292791"/>
        <a:ext cx="6058383" cy="501955"/>
      </dsp:txXfrm>
    </dsp:sp>
    <dsp:sp modelId="{9EFFCDB2-A5EF-4317-BF0B-329947B3EA70}">
      <dsp:nvSpPr>
        <dsp:cNvPr id="0" name=""/>
        <dsp:cNvSpPr/>
      </dsp:nvSpPr>
      <dsp:spPr>
        <a:xfrm>
          <a:off x="0" y="2209132"/>
          <a:ext cx="4206240" cy="669273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Быстрое и прозрачное разрешение споров</a:t>
          </a:r>
          <a:endParaRPr lang="en-US" sz="1900" kern="1200" dirty="0"/>
        </a:p>
      </dsp:txBody>
      <dsp:txXfrm>
        <a:off x="32671" y="2241803"/>
        <a:ext cx="4140898" cy="603931"/>
      </dsp:txXfrm>
    </dsp:sp>
    <dsp:sp modelId="{0B0AC792-8F2E-4DC9-9F65-CE2B459BAE94}">
      <dsp:nvSpPr>
        <dsp:cNvPr id="0" name=""/>
        <dsp:cNvSpPr/>
      </dsp:nvSpPr>
      <dsp:spPr>
        <a:xfrm>
          <a:off x="4206240" y="2945333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Отсутствует требование в предварительном предоставлении административных документов </a:t>
          </a:r>
          <a:r>
            <a:rPr lang="en-US" sz="1100" kern="1200" dirty="0" smtClean="0"/>
            <a:t>/ </a:t>
          </a:r>
          <a:r>
            <a:rPr lang="ru-RU" sz="1100" kern="1200" dirty="0" smtClean="0"/>
            <a:t>Отсутствуют физические посещения</a:t>
          </a:r>
          <a:r>
            <a:rPr lang="en-US" sz="1100" kern="1200" dirty="0" smtClean="0"/>
            <a:t>/ </a:t>
          </a:r>
          <a:r>
            <a:rPr lang="ru-RU" sz="1100" kern="1200" dirty="0" smtClean="0"/>
            <a:t>Электронные гарантии предложения</a:t>
          </a:r>
          <a:r>
            <a:rPr lang="en-US" sz="1100" kern="1200" dirty="0" smtClean="0"/>
            <a:t>/ </a:t>
          </a:r>
          <a:r>
            <a:rPr lang="ru-RU" sz="1100" kern="1200" dirty="0" smtClean="0"/>
            <a:t>Электронные платежи</a:t>
          </a:r>
          <a:endParaRPr lang="en-US" sz="1100" kern="1200" dirty="0"/>
        </a:p>
      </dsp:txBody>
      <dsp:txXfrm>
        <a:off x="4206240" y="3028992"/>
        <a:ext cx="6058383" cy="501955"/>
      </dsp:txXfrm>
    </dsp:sp>
    <dsp:sp modelId="{6B4F5DDD-1251-4715-9ACC-D6D4A3FA931B}">
      <dsp:nvSpPr>
        <dsp:cNvPr id="0" name=""/>
        <dsp:cNvSpPr/>
      </dsp:nvSpPr>
      <dsp:spPr>
        <a:xfrm>
          <a:off x="0" y="2945333"/>
          <a:ext cx="4206240" cy="669273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Минимальные административные барьеры</a:t>
          </a:r>
          <a:endParaRPr lang="en-US" sz="1900" kern="1200" dirty="0"/>
        </a:p>
      </dsp:txBody>
      <dsp:txXfrm>
        <a:off x="32671" y="2978004"/>
        <a:ext cx="4140898" cy="603931"/>
      </dsp:txXfrm>
    </dsp:sp>
    <dsp:sp modelId="{6447A093-617C-4E33-9C65-BD97B083E9BF}">
      <dsp:nvSpPr>
        <dsp:cNvPr id="0" name=""/>
        <dsp:cNvSpPr/>
      </dsp:nvSpPr>
      <dsp:spPr>
        <a:xfrm>
          <a:off x="4206240" y="3681533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Экономия государственных средств составила более 640 млн. лари</a:t>
          </a:r>
          <a:endParaRPr lang="en-US" sz="1100" kern="1200" dirty="0"/>
        </a:p>
      </dsp:txBody>
      <dsp:txXfrm>
        <a:off x="4206240" y="3765192"/>
        <a:ext cx="6058383" cy="501955"/>
      </dsp:txXfrm>
    </dsp:sp>
    <dsp:sp modelId="{9D470443-0BD1-424B-9739-93886A84CFDE}">
      <dsp:nvSpPr>
        <dsp:cNvPr id="0" name=""/>
        <dsp:cNvSpPr/>
      </dsp:nvSpPr>
      <dsp:spPr>
        <a:xfrm>
          <a:off x="0" y="3681533"/>
          <a:ext cx="4206240" cy="669273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Рациональное расходование средств</a:t>
          </a:r>
          <a:endParaRPr lang="en-US" sz="1900" kern="1200" dirty="0"/>
        </a:p>
      </dsp:txBody>
      <dsp:txXfrm>
        <a:off x="32671" y="3714204"/>
        <a:ext cx="4140898" cy="603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6A1F-9C05-4876-9238-6F097B09DDDF}">
      <dsp:nvSpPr>
        <dsp:cNvPr id="0" name=""/>
        <dsp:cNvSpPr/>
      </dsp:nvSpPr>
      <dsp:spPr>
        <a:xfrm>
          <a:off x="4206239" y="1487"/>
          <a:ext cx="6309360" cy="8052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Любое заинтересованное лицо, включая поставщиков, организации гражданского общества (ОГО)</a:t>
          </a:r>
          <a:r>
            <a:rPr lang="en-US" sz="1200" kern="1200" dirty="0" smtClean="0"/>
            <a:t>, </a:t>
          </a:r>
          <a:r>
            <a:rPr lang="ru-RU" sz="1200" kern="1200" dirty="0" smtClean="0"/>
            <a:t>журналистов</a:t>
          </a:r>
          <a:r>
            <a:rPr lang="en-US" sz="1200" kern="1200" dirty="0" smtClean="0"/>
            <a:t>, </a:t>
          </a:r>
          <a:r>
            <a:rPr lang="ru-RU" sz="1200" kern="1200" dirty="0" smtClean="0"/>
            <a:t>правоприменительные органы и т.д., может наблюдать за всем, что связано с государственными закупками в режиме реального времени</a:t>
          </a:r>
          <a:endParaRPr lang="en-US" sz="1200" kern="1200" dirty="0"/>
        </a:p>
      </dsp:txBody>
      <dsp:txXfrm>
        <a:off x="4206239" y="102144"/>
        <a:ext cx="6007391" cy="603939"/>
      </dsp:txXfrm>
    </dsp:sp>
    <dsp:sp modelId="{A0BB6F88-8ADE-4B8C-9A24-DCB1D1483483}">
      <dsp:nvSpPr>
        <dsp:cNvPr id="0" name=""/>
        <dsp:cNvSpPr/>
      </dsp:nvSpPr>
      <dsp:spPr>
        <a:xfrm>
          <a:off x="0" y="1487"/>
          <a:ext cx="4206240" cy="805252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Все видят всё</a:t>
          </a:r>
          <a:endParaRPr lang="en-US" sz="1800" kern="1200" dirty="0"/>
        </a:p>
      </dsp:txBody>
      <dsp:txXfrm>
        <a:off x="39309" y="40796"/>
        <a:ext cx="4127622" cy="726634"/>
      </dsp:txXfrm>
    </dsp:sp>
    <dsp:sp modelId="{49C74360-32AB-43ED-86C5-6E0DC670F0E3}">
      <dsp:nvSpPr>
        <dsp:cNvPr id="0" name=""/>
        <dsp:cNvSpPr/>
      </dsp:nvSpPr>
      <dsp:spPr>
        <a:xfrm>
          <a:off x="4206239" y="887265"/>
          <a:ext cx="6309360" cy="8052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Любой зарегистрированный пользователь системы </a:t>
          </a:r>
          <a:r>
            <a:rPr lang="en-US" sz="1200" kern="1200" dirty="0" err="1" smtClean="0"/>
            <a:t>Ge</a:t>
          </a:r>
          <a:r>
            <a:rPr lang="en-US" sz="1200" kern="1200" dirty="0" smtClean="0"/>
            <a:t>-GP </a:t>
          </a:r>
          <a:r>
            <a:rPr lang="ru-RU" sz="1200" kern="1200" dirty="0" smtClean="0"/>
            <a:t>может обжаловать результаты любого тендера при помощи модуля «Вопросы и ответы». Тендерная комиссия обязана ответить на запрос.</a:t>
          </a:r>
          <a:endParaRPr lang="en-US" sz="1200" kern="1200" dirty="0"/>
        </a:p>
      </dsp:txBody>
      <dsp:txXfrm>
        <a:off x="4206239" y="987922"/>
        <a:ext cx="6007391" cy="603939"/>
      </dsp:txXfrm>
    </dsp:sp>
    <dsp:sp modelId="{F872EA01-D506-413D-90DB-A7C9411D71A1}">
      <dsp:nvSpPr>
        <dsp:cNvPr id="0" name=""/>
        <dsp:cNvSpPr/>
      </dsp:nvSpPr>
      <dsp:spPr>
        <a:xfrm>
          <a:off x="0" y="887265"/>
          <a:ext cx="4206240" cy="805252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Каждый может оспорить результаты тендера</a:t>
          </a:r>
          <a:endParaRPr lang="en-US" sz="1800" kern="1200" dirty="0"/>
        </a:p>
      </dsp:txBody>
      <dsp:txXfrm>
        <a:off x="39309" y="926574"/>
        <a:ext cx="4127622" cy="726634"/>
      </dsp:txXfrm>
    </dsp:sp>
    <dsp:sp modelId="{A907C504-571F-4E6B-B67C-D4FE56108A7D}">
      <dsp:nvSpPr>
        <dsp:cNvPr id="0" name=""/>
        <dsp:cNvSpPr/>
      </dsp:nvSpPr>
      <dsp:spPr>
        <a:xfrm>
          <a:off x="4206239" y="1773042"/>
          <a:ext cx="6309360" cy="8052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Любой зарегистрированный пользователь системы </a:t>
          </a:r>
          <a:r>
            <a:rPr lang="en-US" sz="1200" kern="1200" dirty="0" err="1" smtClean="0"/>
            <a:t>Ge</a:t>
          </a:r>
          <a:r>
            <a:rPr lang="en-US" sz="1200" kern="1200" dirty="0" smtClean="0"/>
            <a:t>-GP </a:t>
          </a:r>
          <a:r>
            <a:rPr lang="ru-RU" sz="1200" kern="1200" dirty="0" smtClean="0"/>
            <a:t>может обжаловать любое решение тендерной комиссии и приостановить любой действующий тендер. Заполнение апелляционной формы занимает не более двух минут.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4206239" y="1873699"/>
        <a:ext cx="6007391" cy="603939"/>
      </dsp:txXfrm>
    </dsp:sp>
    <dsp:sp modelId="{BA790153-95BD-4795-AC96-927267154609}">
      <dsp:nvSpPr>
        <dsp:cNvPr id="0" name=""/>
        <dsp:cNvSpPr/>
      </dsp:nvSpPr>
      <dsp:spPr>
        <a:xfrm>
          <a:off x="0" y="1773042"/>
          <a:ext cx="4206240" cy="805252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Каждый может приостановить тендер</a:t>
          </a:r>
          <a:endParaRPr lang="en-US" sz="1800" kern="1200" dirty="0"/>
        </a:p>
      </dsp:txBody>
      <dsp:txXfrm>
        <a:off x="39309" y="1812351"/>
        <a:ext cx="4127622" cy="726634"/>
      </dsp:txXfrm>
    </dsp:sp>
    <dsp:sp modelId="{43288D03-B8EB-4C76-A53D-7071A6B69A30}">
      <dsp:nvSpPr>
        <dsp:cNvPr id="0" name=""/>
        <dsp:cNvSpPr/>
      </dsp:nvSpPr>
      <dsp:spPr>
        <a:xfrm>
          <a:off x="4206239" y="2658820"/>
          <a:ext cx="6309360" cy="8052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Гражданское общество в равной степени вовлечено в процесс принятия решений, так как любое лицо может стать членом электронного Совета по разрешению споров</a:t>
          </a:r>
          <a:r>
            <a:rPr lang="en-US" sz="1200" kern="1200" dirty="0" smtClean="0"/>
            <a:t>.</a:t>
          </a:r>
          <a:endParaRPr lang="en-US" sz="1200" kern="1200" dirty="0"/>
        </a:p>
      </dsp:txBody>
      <dsp:txXfrm>
        <a:off x="4206239" y="2759477"/>
        <a:ext cx="6007391" cy="603939"/>
      </dsp:txXfrm>
    </dsp:sp>
    <dsp:sp modelId="{9EFFCDB2-A5EF-4317-BF0B-329947B3EA70}">
      <dsp:nvSpPr>
        <dsp:cNvPr id="0" name=""/>
        <dsp:cNvSpPr/>
      </dsp:nvSpPr>
      <dsp:spPr>
        <a:xfrm>
          <a:off x="0" y="2658820"/>
          <a:ext cx="4206240" cy="805252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Каждый может участвовать в разрешении споров</a:t>
          </a:r>
          <a:endParaRPr lang="en-US" sz="1800" kern="1200" dirty="0"/>
        </a:p>
      </dsp:txBody>
      <dsp:txXfrm>
        <a:off x="39309" y="2698129"/>
        <a:ext cx="4127622" cy="726634"/>
      </dsp:txXfrm>
    </dsp:sp>
    <dsp:sp modelId="{0B0AC792-8F2E-4DC9-9F65-CE2B459BAE94}">
      <dsp:nvSpPr>
        <dsp:cNvPr id="0" name=""/>
        <dsp:cNvSpPr/>
      </dsp:nvSpPr>
      <dsp:spPr>
        <a:xfrm>
          <a:off x="4206240" y="3544598"/>
          <a:ext cx="6309360" cy="8052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Если ОГО будут принимать активное участие, то общественный надзор будет превалировать над государственным надзором</a:t>
          </a:r>
          <a:r>
            <a:rPr lang="en-US" sz="1200" kern="1200" baseline="0" dirty="0" smtClean="0"/>
            <a:t>. </a:t>
          </a:r>
          <a:endParaRPr lang="en-US" sz="1200" kern="1200" dirty="0"/>
        </a:p>
      </dsp:txBody>
      <dsp:txXfrm>
        <a:off x="4206240" y="3645255"/>
        <a:ext cx="6007391" cy="603939"/>
      </dsp:txXfrm>
    </dsp:sp>
    <dsp:sp modelId="{6B4F5DDD-1251-4715-9ACC-D6D4A3FA931B}">
      <dsp:nvSpPr>
        <dsp:cNvPr id="0" name=""/>
        <dsp:cNvSpPr/>
      </dsp:nvSpPr>
      <dsp:spPr>
        <a:xfrm>
          <a:off x="0" y="3544598"/>
          <a:ext cx="4206240" cy="805252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Приветствуется общественный надзор за процессом государственных закупок</a:t>
          </a:r>
          <a:endParaRPr lang="en-US" sz="1800" kern="1200" dirty="0"/>
        </a:p>
      </dsp:txBody>
      <dsp:txXfrm>
        <a:off x="39309" y="3583907"/>
        <a:ext cx="4127622" cy="726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893ED-CCDB-489C-8D01-39AF7C05F0B0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3848D-C294-400D-897A-0457EA3C9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2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Geographical inequality – </a:t>
            </a:r>
            <a:r>
              <a:rPr lang="en-US" baseline="0" dirty="0" err="1" smtClean="0"/>
              <a:t>Gori</a:t>
            </a:r>
            <a:r>
              <a:rPr lang="en-US" baseline="0" dirty="0" smtClean="0"/>
              <a:t> case – local companies were bidding only in local, not national tenders. A lot of documents originated from state institutions (extract from company registry/tax liens from tax authorities/ insolvency from courts, etc.) to submit to CA. Even more problematic, if the CA is in another region </a:t>
            </a:r>
            <a:endParaRPr lang="en-US" dirty="0" smtClean="0"/>
          </a:p>
          <a:p>
            <a:r>
              <a:rPr lang="en-US" dirty="0" smtClean="0"/>
              <a:t>at least 3 physical visits to CA – to get</a:t>
            </a:r>
            <a:r>
              <a:rPr lang="en-US" baseline="0" dirty="0" smtClean="0"/>
              <a:t> tender documentation/to submit tender documentation/to be presented at the opening of envelopes and the lucky winner had to come to CA  fourth time to sign a contract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755F-BED2-4B2A-BA3A-4285709F47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848D-C294-400D-897A-0457EA3C9C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Public oversight is guaranteed and encouraged. If CSOs will</a:t>
            </a:r>
            <a:r>
              <a:rPr lang="en-US" baseline="0" dirty="0" smtClean="0"/>
              <a:t> be active public oversight will prevail over the state oversight and the less government control is needed. This is our goal.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848D-C294-400D-897A-0457EA3C9C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0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contract management module is being developed and will be launched in June 2013</a:t>
            </a:r>
            <a:r>
              <a:rPr lang="en-US" baseline="0" dirty="0" smtClean="0"/>
              <a:t> -</a:t>
            </a:r>
            <a:r>
              <a:rPr lang="en-US" dirty="0" smtClean="0"/>
              <a:t> Payment module is already implemented!</a:t>
            </a:r>
          </a:p>
          <a:p>
            <a:endParaRPr lang="en-US" dirty="0" smtClean="0"/>
          </a:p>
          <a:p>
            <a:r>
              <a:rPr lang="en-US" dirty="0" smtClean="0"/>
              <a:t>We want to be benchmarked against </a:t>
            </a:r>
            <a:r>
              <a:rPr lang="en-US" smtClean="0"/>
              <a:t>UNCAC checklist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848D-C294-400D-897A-0457EA3C9C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3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848D-C294-400D-897A-0457EA3C9C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contract management module is being developed and will be launched in June 2013</a:t>
            </a:r>
            <a:r>
              <a:rPr lang="en-US" baseline="0" dirty="0" smtClean="0"/>
              <a:t> -</a:t>
            </a:r>
            <a:r>
              <a:rPr lang="en-US" dirty="0" smtClean="0"/>
              <a:t> Payment module is already implemented!</a:t>
            </a:r>
          </a:p>
          <a:p>
            <a:endParaRPr lang="en-US" dirty="0" smtClean="0"/>
          </a:p>
          <a:p>
            <a:r>
              <a:rPr lang="en-US" dirty="0" smtClean="0"/>
              <a:t>We want to be benchmarked against </a:t>
            </a:r>
            <a:r>
              <a:rPr lang="en-US" smtClean="0"/>
              <a:t>UNCAC checklist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848D-C294-400D-897A-0457EA3C9C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3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contract management module is being developed and will be launched in June 2013</a:t>
            </a:r>
            <a:r>
              <a:rPr lang="en-US" baseline="0" dirty="0" smtClean="0"/>
              <a:t> -</a:t>
            </a:r>
            <a:r>
              <a:rPr lang="en-US" dirty="0" smtClean="0"/>
              <a:t> Payment module is already implemented!</a:t>
            </a:r>
          </a:p>
          <a:p>
            <a:endParaRPr lang="en-US" dirty="0" smtClean="0"/>
          </a:p>
          <a:p>
            <a:r>
              <a:rPr lang="en-US" dirty="0" smtClean="0"/>
              <a:t>We want to be benchmarked against </a:t>
            </a:r>
            <a:r>
              <a:rPr lang="en-US" smtClean="0"/>
              <a:t>UNCAC checklist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848D-C294-400D-897A-0457EA3C9C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3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DDFE-7EFB-479E-B7E1-E09111744CD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7128-6D66-4EA6-91C8-4BDC6252A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7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DDFE-7EFB-479E-B7E1-E09111744CD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7128-6D66-4EA6-91C8-4BDC6252A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DDFE-7EFB-479E-B7E1-E09111744CD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7128-6D66-4EA6-91C8-4BDC6252A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8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DDFE-7EFB-479E-B7E1-E09111744CD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7128-6D66-4EA6-91C8-4BDC6252A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4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DDFE-7EFB-479E-B7E1-E09111744CD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7128-6D66-4EA6-91C8-4BDC6252A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9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DDFE-7EFB-479E-B7E1-E09111744CD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7128-6D66-4EA6-91C8-4BDC6252A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7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DDFE-7EFB-479E-B7E1-E09111744CD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7128-6D66-4EA6-91C8-4BDC6252A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DDFE-7EFB-479E-B7E1-E09111744CD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7128-6D66-4EA6-91C8-4BDC6252A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7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DDFE-7EFB-479E-B7E1-E09111744CD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7128-6D66-4EA6-91C8-4BDC6252A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7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DDFE-7EFB-479E-B7E1-E09111744CD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7128-6D66-4EA6-91C8-4BDC6252A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DDFE-7EFB-479E-B7E1-E09111744CD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7128-6D66-4EA6-91C8-4BDC6252A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DDFE-7EFB-479E-B7E1-E09111744CD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A7128-6D66-4EA6-91C8-4BDC6252A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to@spa.g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dato@spa.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video" Target="../media/media1.wmv"/><Relationship Id="rId7" Type="http://schemas.openxmlformats.org/officeDocument/2006/relationships/image" Target="../media/image5.png"/><Relationship Id="rId2" Type="http://schemas.microsoft.com/office/2007/relationships/media" Target="../media/media1.wm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ndermonitor.ge/en/root/index" TargetMode="External"/><Relationship Id="rId2" Type="http://schemas.openxmlformats.org/officeDocument/2006/relationships/hyperlink" Target="http://charts.procurement.gov.ge/eng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1966" y="1892759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Все Видят Всё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63429"/>
            <a:ext cx="9662556" cy="1977128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+mj-lt"/>
              </a:rPr>
              <a:t>Электронные </a:t>
            </a:r>
            <a:r>
              <a:rPr lang="ru-RU" sz="3600" dirty="0" smtClean="0">
                <a:latin typeface="+mj-lt"/>
              </a:rPr>
              <a:t>закупки в Грузии</a:t>
            </a:r>
            <a:endParaRPr lang="en-US" sz="3600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ru-RU" dirty="0" smtClean="0"/>
              <a:t>Давид </a:t>
            </a:r>
            <a:r>
              <a:rPr lang="ru-RU" dirty="0" err="1" smtClean="0"/>
              <a:t>Маргания</a:t>
            </a:r>
            <a:r>
              <a:rPr lang="ru-RU" dirty="0" smtClean="0"/>
              <a:t> , Агентство государственных закупок (АГЗ)</a:t>
            </a:r>
            <a:r>
              <a:rPr lang="en-US" dirty="0" smtClean="0"/>
              <a:t>, </a:t>
            </a:r>
            <a:r>
              <a:rPr lang="ru-RU" dirty="0" smtClean="0"/>
              <a:t>Стамбул </a:t>
            </a:r>
            <a:r>
              <a:rPr lang="en-US" dirty="0" smtClean="0"/>
              <a:t>2014</a:t>
            </a:r>
            <a:r>
              <a:rPr lang="ru-RU" dirty="0" smtClean="0"/>
              <a:t> г.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dato@spa.ge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01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1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3200" dirty="0" smtClean="0">
                <a:solidFill>
                  <a:srgbClr val="92D050"/>
                </a:solidFill>
              </a:rPr>
              <a:t>Успешные 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3200" dirty="0" smtClean="0">
                <a:solidFill>
                  <a:srgbClr val="F359EC"/>
                </a:solidFill>
              </a:rPr>
              <a:t>Неуспешные </a:t>
            </a:r>
            <a:r>
              <a:rPr lang="ru-RU" sz="3200" dirty="0" smtClean="0">
                <a:solidFill>
                  <a:srgbClr val="00B0F0"/>
                </a:solidFill>
              </a:rPr>
              <a:t>электронные тендеры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5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56" y="2210904"/>
            <a:ext cx="7422880" cy="454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00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Модуль «</a:t>
            </a:r>
            <a:r>
              <a:rPr lang="ru-RU" sz="3200" dirty="0" smtClean="0">
                <a:solidFill>
                  <a:srgbClr val="00B0F0"/>
                </a:solidFill>
              </a:rPr>
              <a:t>Электронный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 Совет по разрешению споров»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12141591" cy="54864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Sylfaen" pitchFamily="18" charset="0"/>
            </a:endParaRPr>
          </a:p>
          <a:p>
            <a:endParaRPr lang="en-US" sz="2400" dirty="0">
              <a:latin typeface="Sylfaen" pitchFamily="18" charset="0"/>
            </a:endParaRPr>
          </a:p>
          <a:p>
            <a:pPr algn="just">
              <a:buSzPct val="110000"/>
            </a:pPr>
            <a:r>
              <a:rPr lang="ru-RU" sz="2400" dirty="0" smtClean="0">
                <a:latin typeface="+mj-lt"/>
              </a:rPr>
              <a:t>Совет по разрешению споров был </a:t>
            </a:r>
            <a:r>
              <a:rPr lang="ru-RU" sz="2400" dirty="0">
                <a:latin typeface="+mj-lt"/>
              </a:rPr>
              <a:t>создан </a:t>
            </a:r>
            <a:r>
              <a:rPr lang="ru-RU" sz="2400" dirty="0" smtClean="0">
                <a:latin typeface="+mj-lt"/>
              </a:rPr>
              <a:t>10 </a:t>
            </a:r>
            <a:r>
              <a:rPr lang="ru-RU" sz="2400" dirty="0">
                <a:latin typeface="+mj-lt"/>
              </a:rPr>
              <a:t>декабря </a:t>
            </a:r>
            <a:r>
              <a:rPr lang="ru-RU" sz="2400" dirty="0" smtClean="0">
                <a:latin typeface="+mj-lt"/>
              </a:rPr>
              <a:t>2010; </a:t>
            </a:r>
            <a:endParaRPr lang="ru-RU" sz="2400" dirty="0">
              <a:latin typeface="+mj-lt"/>
            </a:endParaRPr>
          </a:p>
          <a:p>
            <a:pPr algn="just">
              <a:buSzPct val="110000"/>
            </a:pPr>
            <a:r>
              <a:rPr lang="ru-RU" sz="2400" dirty="0">
                <a:latin typeface="+mj-lt"/>
              </a:rPr>
              <a:t>Равное представительство </a:t>
            </a:r>
            <a:r>
              <a:rPr lang="ru-RU" sz="2400" dirty="0" smtClean="0">
                <a:latin typeface="+mj-lt"/>
              </a:rPr>
              <a:t>со стороны общества и государства в </a:t>
            </a:r>
            <a:r>
              <a:rPr lang="ru-RU" sz="2400" dirty="0">
                <a:latin typeface="+mj-lt"/>
              </a:rPr>
              <a:t>принятии решений </a:t>
            </a:r>
          </a:p>
          <a:p>
            <a:pPr algn="just">
              <a:buSzPct val="110000"/>
            </a:pPr>
            <a:r>
              <a:rPr lang="ru-RU" sz="2400" dirty="0">
                <a:latin typeface="+mj-lt"/>
              </a:rPr>
              <a:t>Каждый может </a:t>
            </a:r>
            <a:r>
              <a:rPr lang="ru-RU" sz="2400" dirty="0" smtClean="0">
                <a:latin typeface="+mj-lt"/>
              </a:rPr>
              <a:t>«заморозить» </a:t>
            </a:r>
            <a:r>
              <a:rPr lang="ru-RU" sz="2400" dirty="0">
                <a:latin typeface="+mj-lt"/>
              </a:rPr>
              <a:t>тендер с помощью всего одного нажатия </a:t>
            </a:r>
            <a:r>
              <a:rPr lang="ru-RU" sz="2400" dirty="0" smtClean="0">
                <a:latin typeface="+mj-lt"/>
              </a:rPr>
              <a:t>кнопки</a:t>
            </a:r>
            <a:r>
              <a:rPr lang="ru-RU" sz="2400" dirty="0">
                <a:latin typeface="+mj-lt"/>
              </a:rPr>
              <a:t>. Подача жалобы занимает менее двух </a:t>
            </a:r>
            <a:r>
              <a:rPr lang="ru-RU" sz="2400" dirty="0" smtClean="0">
                <a:latin typeface="+mj-lt"/>
              </a:rPr>
              <a:t>минут; </a:t>
            </a:r>
            <a:endParaRPr lang="ru-RU" sz="2400" dirty="0">
              <a:latin typeface="+mj-lt"/>
            </a:endParaRPr>
          </a:p>
          <a:p>
            <a:pPr algn="just">
              <a:buSzPct val="110000"/>
            </a:pPr>
            <a:r>
              <a:rPr lang="ru-RU" sz="2400" dirty="0" smtClean="0">
                <a:latin typeface="+mj-lt"/>
              </a:rPr>
              <a:t>Тендер, в адрес которого была направлена жалоба, </a:t>
            </a:r>
            <a:r>
              <a:rPr lang="ru-RU" sz="2400" dirty="0">
                <a:latin typeface="+mj-lt"/>
              </a:rPr>
              <a:t>будет </a:t>
            </a:r>
            <a:r>
              <a:rPr lang="ru-RU" sz="2400" dirty="0" smtClean="0">
                <a:latin typeface="+mj-lt"/>
              </a:rPr>
              <a:t>«заморожен» </a:t>
            </a:r>
            <a:r>
              <a:rPr lang="ru-RU" sz="2400" dirty="0">
                <a:latin typeface="+mj-lt"/>
              </a:rPr>
              <a:t>в течение 10 рабочих дней. В течение этого периода электронный Совет по разрешению споров </a:t>
            </a:r>
            <a:r>
              <a:rPr lang="ru-RU" sz="2400" dirty="0" smtClean="0">
                <a:latin typeface="+mj-lt"/>
              </a:rPr>
              <a:t>рассмотрит </a:t>
            </a:r>
            <a:r>
              <a:rPr lang="ru-RU" sz="2400" dirty="0">
                <a:latin typeface="+mj-lt"/>
              </a:rPr>
              <a:t>апелляцию и результаты будут опубликованы в </a:t>
            </a:r>
            <a:r>
              <a:rPr lang="ru-RU" sz="2400" dirty="0" smtClean="0">
                <a:latin typeface="+mj-lt"/>
              </a:rPr>
              <a:t>системе </a:t>
            </a:r>
            <a:r>
              <a:rPr lang="ru-RU" sz="2400" dirty="0" err="1" smtClean="0">
                <a:latin typeface="+mj-lt"/>
              </a:rPr>
              <a:t>Ge</a:t>
            </a:r>
            <a:r>
              <a:rPr lang="ru-RU" sz="2400" dirty="0" smtClean="0">
                <a:latin typeface="+mj-lt"/>
              </a:rPr>
              <a:t>-GP.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8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65000"/>
                  </a:schemeClr>
                </a:solidFill>
              </a:rPr>
              <a:t>Модуль 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«</a:t>
            </a:r>
            <a:r>
              <a:rPr lang="ru-RU" sz="3200" dirty="0" smtClean="0">
                <a:solidFill>
                  <a:srgbClr val="00B0F0"/>
                </a:solidFill>
              </a:rPr>
              <a:t>Электронный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1">
                    <a:lumMod val="65000"/>
                  </a:schemeClr>
                </a:solidFill>
              </a:rPr>
              <a:t>Совет по разрешению споров»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nkherkheulidze\Desktop\eD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4" y="953063"/>
            <a:ext cx="11176008" cy="59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bg1">
                    <a:lumMod val="65000"/>
                  </a:schemeClr>
                </a:solidFill>
              </a:rPr>
              <a:t>Модуль 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«</a:t>
            </a:r>
            <a:r>
              <a:rPr lang="ru-RU" sz="3200" dirty="0" smtClean="0">
                <a:solidFill>
                  <a:srgbClr val="00B0F0"/>
                </a:solidFill>
              </a:rPr>
              <a:t>Электронный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1">
                    <a:lumMod val="65000"/>
                  </a:schemeClr>
                </a:solidFill>
              </a:rPr>
              <a:t>Совет по разрешению споров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»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3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Динамика поданных жалоб в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2012 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и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 гг.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5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1228725"/>
            <a:ext cx="111347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28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bg1">
                    <a:lumMod val="65000"/>
                  </a:schemeClr>
                </a:solidFill>
              </a:rPr>
              <a:t>Модуль 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«</a:t>
            </a:r>
            <a:r>
              <a:rPr lang="ru-RU" sz="3200" dirty="0" smtClean="0">
                <a:solidFill>
                  <a:srgbClr val="00B0F0"/>
                </a:solidFill>
              </a:rPr>
              <a:t>Электронный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1">
                    <a:lumMod val="65000"/>
                  </a:schemeClr>
                </a:solidFill>
              </a:rPr>
              <a:t>Совет по разрешению споров»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Поданные жалобы в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2013 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г. с разбивкой по статусу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5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9" y="986589"/>
            <a:ext cx="6679212" cy="49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50496" y="1495745"/>
            <a:ext cx="2945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Всего </a:t>
            </a:r>
            <a:r>
              <a:rPr lang="en-US" sz="2800" dirty="0" smtClean="0"/>
              <a:t>393 </a:t>
            </a:r>
            <a:r>
              <a:rPr lang="ru-RU" sz="2800" dirty="0" smtClean="0"/>
              <a:t>жалобы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01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5F5F5F"/>
                </a:solidFill>
              </a:rPr>
              <a:t>Что говорят о системе </a:t>
            </a:r>
            <a:r>
              <a:rPr lang="en-US" sz="3200" dirty="0" err="1" smtClean="0">
                <a:solidFill>
                  <a:srgbClr val="5F5F5F"/>
                </a:solidFill>
              </a:rPr>
              <a:t>G</a:t>
            </a:r>
            <a:r>
              <a:rPr lang="en-US" sz="3200" dirty="0" err="1" smtClean="0">
                <a:solidFill>
                  <a:srgbClr val="00B0F0"/>
                </a:solidFill>
              </a:rPr>
              <a:t>e</a:t>
            </a:r>
            <a:r>
              <a:rPr lang="en-US" sz="3200" dirty="0" smtClean="0">
                <a:solidFill>
                  <a:srgbClr val="5F5F5F"/>
                </a:solidFill>
              </a:rPr>
              <a:t>-GP </a:t>
            </a:r>
            <a:endParaRPr lang="en-US" sz="3200" dirty="0">
              <a:solidFill>
                <a:srgbClr val="5F5F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4082"/>
            <a:ext cx="10515600" cy="509288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«... большинство мер защиты целостности </a:t>
            </a:r>
            <a:r>
              <a:rPr lang="ru-RU" sz="2400" dirty="0"/>
              <a:t>и </a:t>
            </a:r>
            <a:r>
              <a:rPr lang="ru-RU" sz="2400" dirty="0" smtClean="0"/>
              <a:t>инструментов эффективности закупок, предусмотренных передовым международным опытом, было принято </a:t>
            </a:r>
            <a:r>
              <a:rPr lang="ru-RU" sz="2400" dirty="0"/>
              <a:t>в Грузии в 2010 </a:t>
            </a:r>
            <a:r>
              <a:rPr lang="ru-RU" sz="2400" dirty="0" smtClean="0"/>
              <a:t>году», </a:t>
            </a:r>
            <a:r>
              <a:rPr lang="en-US" sz="2400" dirty="0"/>
              <a:t>–</a:t>
            </a:r>
            <a:r>
              <a:rPr lang="ru-RU" sz="2400" dirty="0" smtClean="0"/>
              <a:t> </a:t>
            </a:r>
            <a:r>
              <a:rPr lang="ru-RU" sz="2400" b="1" u="sng" dirty="0"/>
              <a:t>ЕБРР </a:t>
            </a:r>
            <a:endParaRPr lang="en-US" sz="2400" b="1" u="sng" dirty="0"/>
          </a:p>
          <a:p>
            <a:pPr algn="just"/>
            <a:r>
              <a:rPr lang="ru-RU" sz="2200" dirty="0" smtClean="0"/>
              <a:t>«</a:t>
            </a:r>
            <a:r>
              <a:rPr lang="ru-RU" sz="2400" dirty="0" smtClean="0"/>
              <a:t>Официальная </a:t>
            </a:r>
            <a:r>
              <a:rPr lang="ru-RU" sz="2400" dirty="0"/>
              <a:t>электронная система </a:t>
            </a:r>
            <a:r>
              <a:rPr lang="ru-RU" sz="2400" dirty="0" smtClean="0"/>
              <a:t>закупок, </a:t>
            </a:r>
            <a:r>
              <a:rPr lang="ru-RU" sz="2400" dirty="0"/>
              <a:t>через </a:t>
            </a:r>
            <a:r>
              <a:rPr lang="ru-RU" sz="2400" dirty="0" smtClean="0"/>
              <a:t>которую </a:t>
            </a:r>
            <a:r>
              <a:rPr lang="ru-RU" sz="2400" dirty="0"/>
              <a:t>правительство </a:t>
            </a:r>
            <a:r>
              <a:rPr lang="ru-RU" sz="2400" dirty="0" smtClean="0"/>
              <a:t>размещает свои контракты, является ультрасовременной среди наиболее прозрачных и эффективных систем мира», </a:t>
            </a:r>
            <a:r>
              <a:rPr lang="ru-RU" sz="2200" b="1" dirty="0"/>
              <a:t>- </a:t>
            </a:r>
            <a:r>
              <a:rPr lang="ru-RU" sz="2200" b="1" u="sng" dirty="0" smtClean="0"/>
              <a:t>Международная прозрачность-Грузия </a:t>
            </a:r>
            <a:endParaRPr lang="en-US" sz="2200" b="1" u="sng" dirty="0" smtClean="0"/>
          </a:p>
          <a:p>
            <a:pPr algn="just"/>
            <a:r>
              <a:rPr lang="ru-RU" sz="2400" dirty="0" smtClean="0"/>
              <a:t>«Система </a:t>
            </a:r>
            <a:r>
              <a:rPr lang="ru-RU" sz="2400" dirty="0"/>
              <a:t>электронных </a:t>
            </a:r>
            <a:r>
              <a:rPr lang="ru-RU" sz="2400" dirty="0" smtClean="0"/>
              <a:t>закупок, реализуемая </a:t>
            </a:r>
            <a:r>
              <a:rPr lang="ru-RU" sz="2400" dirty="0"/>
              <a:t>в </a:t>
            </a:r>
            <a:r>
              <a:rPr lang="ru-RU" sz="2400" dirty="0" smtClean="0"/>
              <a:t>Грузии, </a:t>
            </a:r>
            <a:r>
              <a:rPr lang="ru-RU" sz="2400" dirty="0"/>
              <a:t>может служить хорошим примером для </a:t>
            </a:r>
            <a:r>
              <a:rPr lang="ru-RU" sz="2400" dirty="0" smtClean="0"/>
              <a:t>стран Азии </a:t>
            </a:r>
            <a:r>
              <a:rPr lang="ru-RU" sz="2400" dirty="0"/>
              <a:t>и Т</a:t>
            </a:r>
            <a:r>
              <a:rPr lang="ru-RU" sz="2400" dirty="0" smtClean="0"/>
              <a:t>ихоокеанского региона. </a:t>
            </a:r>
            <a:r>
              <a:rPr lang="ru-RU" sz="2400" dirty="0"/>
              <a:t>Страны, которые еще не </a:t>
            </a:r>
            <a:r>
              <a:rPr lang="ru-RU" sz="2400" dirty="0" smtClean="0"/>
              <a:t>ввели систему </a:t>
            </a:r>
            <a:r>
              <a:rPr lang="ru-RU" sz="2400" dirty="0"/>
              <a:t>электронных закупок, особенно заинтересованы в реформах, осуществляемых в </a:t>
            </a:r>
            <a:r>
              <a:rPr lang="ru-RU" sz="2400" dirty="0" smtClean="0"/>
              <a:t>Грузии»,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ru-RU" sz="2400" b="1" u="sng" dirty="0" smtClean="0"/>
              <a:t>АБР</a:t>
            </a:r>
            <a:endParaRPr lang="en-US" sz="2400" b="1" u="sng" dirty="0"/>
          </a:p>
          <a:p>
            <a:pPr algn="just"/>
            <a:r>
              <a:rPr lang="ru-RU" sz="2400" dirty="0" smtClean="0"/>
              <a:t>«Европейский парламент приветствует решение Грузии в запуске новой системы закупок, </a:t>
            </a:r>
            <a:r>
              <a:rPr lang="ru-RU" sz="2400" dirty="0"/>
              <a:t>Грузия </a:t>
            </a:r>
            <a:r>
              <a:rPr lang="ru-RU" sz="2400" dirty="0" smtClean="0"/>
              <a:t>должна </a:t>
            </a:r>
            <a:r>
              <a:rPr lang="ru-RU" sz="2400" dirty="0"/>
              <a:t>служить примером для стран-членов ЕС в этой </a:t>
            </a:r>
            <a:r>
              <a:rPr lang="ru-RU" sz="2400" dirty="0" smtClean="0"/>
              <a:t>области»,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ru-RU" sz="2400" b="1" u="sng" dirty="0" smtClean="0"/>
              <a:t>Европейский парламент</a:t>
            </a:r>
            <a:endParaRPr lang="en-US" sz="2400" b="1" u="sng" dirty="0"/>
          </a:p>
          <a:p>
            <a:pPr marL="0" indent="0">
              <a:buNone/>
            </a:pPr>
            <a:endParaRPr lang="en-US" sz="2400" b="1" u="sng" dirty="0" smtClean="0">
              <a:latin typeface="+mj-lt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5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4572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5F5F5F"/>
                </a:solidFill>
              </a:rPr>
              <a:t>Оценка системы </a:t>
            </a:r>
            <a:r>
              <a:rPr lang="en-US" sz="3200" dirty="0" err="1" smtClean="0">
                <a:solidFill>
                  <a:srgbClr val="5F5F5F"/>
                </a:solidFill>
              </a:rPr>
              <a:t>G</a:t>
            </a:r>
            <a:r>
              <a:rPr lang="en-US" sz="3200" dirty="0" err="1" smtClean="0">
                <a:solidFill>
                  <a:srgbClr val="00B0F0"/>
                </a:solidFill>
              </a:rPr>
              <a:t>e</a:t>
            </a:r>
            <a:r>
              <a:rPr lang="en-US" sz="3200" dirty="0" smtClean="0">
                <a:solidFill>
                  <a:srgbClr val="5F5F5F"/>
                </a:solidFill>
              </a:rPr>
              <a:t>-GP  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041975"/>
            <a:ext cx="10909300" cy="549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135" y="4837470"/>
            <a:ext cx="11710220" cy="19365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</a:rPr>
              <a:t>Примечание</a:t>
            </a:r>
            <a:r>
              <a:rPr lang="ru-RU" sz="1600" dirty="0">
                <a:solidFill>
                  <a:schemeClr val="tx1"/>
                </a:solidFill>
              </a:rPr>
              <a:t>: на данной диаграмме представлены оценки по разработке и внедрению инструментов электронных закупок в странах, где ЕБРР осуществляет свою деятельность. Оценки были рассчитаны на основе вопросника по законодательной базе, ответы на который были предоставлены </a:t>
            </a:r>
            <a:r>
              <a:rPr lang="ru-RU" sz="1600" dirty="0" smtClean="0">
                <a:solidFill>
                  <a:schemeClr val="tx1"/>
                </a:solidFill>
              </a:rPr>
              <a:t>национальными регулятивными органами. </a:t>
            </a:r>
            <a:r>
              <a:rPr lang="ru-RU" sz="1600" dirty="0">
                <a:solidFill>
                  <a:schemeClr val="tx1"/>
                </a:solidFill>
              </a:rPr>
              <a:t>Итоговые оценки представлены в виде процента, где 100% является оптимальной оценкой для каждого этапа закупок. Разрыв в законодательном регулировании, отмеченный светлым оттенком, показывает разницу между результатами оценки и критериями «основополагающих принципов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Источник</a:t>
            </a:r>
            <a:r>
              <a:rPr lang="ru-RU" sz="1600" dirty="0">
                <a:solidFill>
                  <a:schemeClr val="tx1"/>
                </a:solidFill>
              </a:rPr>
              <a:t>: Региональная самооценка законодательства в области государственных </a:t>
            </a:r>
            <a:r>
              <a:rPr lang="ru-RU" sz="1600" dirty="0" smtClean="0">
                <a:solidFill>
                  <a:schemeClr val="tx1"/>
                </a:solidFill>
              </a:rPr>
              <a:t>закупок </a:t>
            </a:r>
            <a:r>
              <a:rPr lang="ru-RU" sz="1600" dirty="0">
                <a:solidFill>
                  <a:schemeClr val="tx1"/>
                </a:solidFill>
              </a:rPr>
              <a:t>ЕБРР 2012 г.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19149"/>
            <a:ext cx="12192000" cy="4211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</a:rPr>
              <a:t>Диаграмма 8: Реализация электронных закупок в рамках национальной нормативно-правовой базы, регулирующей государственные закупки</a:t>
            </a:r>
            <a:endParaRPr lang="en-US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  <p:pic>
        <p:nvPicPr>
          <p:cNvPr id="1026" name="Picture 2" descr="C:\Users\dmarghania\Pictures\UNPSA Aw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4435"/>
            <a:ext cx="8388350" cy="642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7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5F5F5F"/>
                </a:solidFill>
              </a:rPr>
              <a:t>Задачи и проблемы</a:t>
            </a:r>
            <a:endParaRPr lang="en-US" sz="3200" dirty="0">
              <a:solidFill>
                <a:srgbClr val="5F5F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3383"/>
            <a:ext cx="12192000" cy="595461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Отсутствие </a:t>
            </a:r>
            <a:r>
              <a:rPr lang="ru-RU" dirty="0"/>
              <a:t>компетенции </a:t>
            </a:r>
            <a:r>
              <a:rPr lang="ru-RU" dirty="0" smtClean="0"/>
              <a:t>среди всех </a:t>
            </a:r>
            <a:r>
              <a:rPr lang="ru-RU" dirty="0"/>
              <a:t>заинтересованных сторон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Разработка руководящих принципов; </a:t>
            </a:r>
            <a:r>
              <a:rPr lang="ru-RU" dirty="0" smtClean="0"/>
              <a:t>тренинги </a:t>
            </a:r>
            <a:r>
              <a:rPr lang="ru-RU" dirty="0"/>
              <a:t>для представителей государственного и частного сектора; разработка рекомендаций, полученных в результате эмпирического анализа.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ru-RU" dirty="0" smtClean="0"/>
              <a:t>Неактивные организации гражданского общества (ОГО)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Расширение </a:t>
            </a:r>
            <a:r>
              <a:rPr lang="ru-RU" dirty="0"/>
              <a:t>аналитической работы в </a:t>
            </a:r>
            <a:r>
              <a:rPr lang="ru-RU" dirty="0" smtClean="0"/>
              <a:t>Агентстве; </a:t>
            </a:r>
            <a:r>
              <a:rPr lang="ru-RU" dirty="0"/>
              <a:t>агрегирование информации из предыдущих </a:t>
            </a:r>
            <a:r>
              <a:rPr lang="ru-RU" dirty="0" smtClean="0"/>
              <a:t>тендеров; </a:t>
            </a:r>
            <a:r>
              <a:rPr lang="ru-RU" dirty="0"/>
              <a:t>сделать </a:t>
            </a:r>
            <a:r>
              <a:rPr lang="ru-RU" dirty="0" smtClean="0"/>
              <a:t>агрегированную информацию доступной. 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r>
              <a:rPr lang="ru-RU" dirty="0" smtClean="0"/>
              <a:t>Отсутствие стандартизованного </a:t>
            </a:r>
            <a:r>
              <a:rPr lang="ru-RU" dirty="0"/>
              <a:t>описания товаров и услуг, </a:t>
            </a:r>
            <a:r>
              <a:rPr lang="ru-RU" dirty="0" smtClean="0"/>
              <a:t>контрольных перечней, инструментариев и </a:t>
            </a:r>
            <a:r>
              <a:rPr lang="ru-RU" dirty="0"/>
              <a:t>т.д.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Сотрудничество с частным сектором для разработки </a:t>
            </a:r>
            <a:r>
              <a:rPr lang="ru-RU" dirty="0" smtClean="0"/>
              <a:t>нейтрального </a:t>
            </a:r>
            <a:r>
              <a:rPr lang="ru-RU" dirty="0"/>
              <a:t>описания </a:t>
            </a:r>
            <a:r>
              <a:rPr lang="ru-RU" dirty="0" smtClean="0"/>
              <a:t>продукции. 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ru-RU" dirty="0" smtClean="0"/>
              <a:t>Что </a:t>
            </a:r>
            <a:r>
              <a:rPr lang="ru-RU" dirty="0"/>
              <a:t>такое высокое качество? Нет </a:t>
            </a:r>
            <a:r>
              <a:rPr lang="ru-RU" dirty="0" smtClean="0"/>
              <a:t>согласованного видения, </a:t>
            </a:r>
            <a:r>
              <a:rPr lang="ru-RU" dirty="0"/>
              <a:t>субъективное восприятие; слабые и </a:t>
            </a:r>
            <a:r>
              <a:rPr lang="ru-RU" dirty="0" smtClean="0"/>
              <a:t>неэффективные национальные </a:t>
            </a:r>
            <a:r>
              <a:rPr lang="ru-RU" dirty="0"/>
              <a:t>нормы / стандарты; </a:t>
            </a:r>
            <a:r>
              <a:rPr lang="ru-RU" dirty="0" smtClean="0"/>
              <a:t>нет-саморегулируемых бизнес-ассоциаций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3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5F5F5F"/>
                </a:solidFill>
              </a:rPr>
              <a:t>Задачи и проблемы</a:t>
            </a:r>
            <a:endParaRPr lang="en-US" sz="3200" dirty="0">
              <a:solidFill>
                <a:srgbClr val="5F5F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3383"/>
            <a:ext cx="12192000" cy="5954617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Чрезмерная нагрузка на электронный Совет по разрешению споров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Количество апелляций увеличивается </a:t>
            </a:r>
            <a:r>
              <a:rPr lang="en-US" dirty="0" smtClean="0"/>
              <a:t>– </a:t>
            </a:r>
            <a:r>
              <a:rPr lang="ru-RU" dirty="0" smtClean="0"/>
              <a:t>ресурсы должны пропорционально увеличиваться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r>
              <a:rPr lang="ru-RU" dirty="0" smtClean="0"/>
              <a:t>Низкая </a:t>
            </a:r>
            <a:r>
              <a:rPr lang="ru-RU" dirty="0"/>
              <a:t>заработная плата </a:t>
            </a:r>
            <a:r>
              <a:rPr lang="ru-RU" dirty="0" smtClean="0"/>
              <a:t>специалистов по </a:t>
            </a:r>
            <a:r>
              <a:rPr lang="ru-RU" dirty="0"/>
              <a:t>закупкам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Профессия </a:t>
            </a:r>
            <a:r>
              <a:rPr lang="ru-RU" dirty="0" smtClean="0"/>
              <a:t>специалиста по закупкам требует стимулирования и защиты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 lvl="0"/>
            <a:r>
              <a:rPr lang="ru-RU" dirty="0" smtClean="0"/>
              <a:t>Недостаточный объем аналитики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Непрерывная потребность </a:t>
            </a:r>
            <a:r>
              <a:rPr lang="ru-RU" dirty="0"/>
              <a:t>в проведении углубленного анализа </a:t>
            </a:r>
            <a:r>
              <a:rPr lang="ru-RU" dirty="0" smtClean="0"/>
              <a:t>рынка государственных закупок, </a:t>
            </a:r>
            <a:r>
              <a:rPr lang="ru-RU" dirty="0"/>
              <a:t>поведения поставщиков и </a:t>
            </a:r>
            <a:r>
              <a:rPr lang="ru-RU" dirty="0" smtClean="0"/>
              <a:t>органов, заключающих контракты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4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9680" y="0"/>
            <a:ext cx="10058400" cy="9144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Почему потребовалось реформирование системы закупок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? 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1286498" y="5938857"/>
            <a:ext cx="5436115" cy="640080"/>
          </a:xfrm>
          <a:prstGeom prst="roundRect">
            <a:avLst/>
          </a:prstGeom>
          <a:pattFill prst="dkUpDiag">
            <a:fgClr>
              <a:srgbClr val="00B0F0"/>
            </a:fgClr>
            <a:bgClr>
              <a:srgbClr val="00B0F0"/>
            </a:bgClr>
          </a:patt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>
              <a:defRPr/>
            </a:pPr>
            <a:r>
              <a:rPr lang="ru-RU" sz="2400" dirty="0" smtClean="0">
                <a:latin typeface="Uni Sans Regular" pitchFamily="34" charset="0"/>
              </a:rPr>
              <a:t>Высокий риск коррупции</a:t>
            </a:r>
            <a:endParaRPr lang="en-US" sz="2400" dirty="0">
              <a:latin typeface="Uni Sans Regular" pitchFamily="34" charset="0"/>
            </a:endParaRPr>
          </a:p>
        </p:txBody>
      </p:sp>
      <p:sp>
        <p:nvSpPr>
          <p:cNvPr id="269" name="Rounded Rectangle 268"/>
          <p:cNvSpPr/>
          <p:nvPr/>
        </p:nvSpPr>
        <p:spPr>
          <a:xfrm>
            <a:off x="1286498" y="2085975"/>
            <a:ext cx="5424240" cy="640080"/>
          </a:xfrm>
          <a:prstGeom prst="roundRect">
            <a:avLst/>
          </a:prstGeom>
          <a:pattFill prst="pct5">
            <a:fgClr>
              <a:srgbClr val="00B0F0"/>
            </a:fgClr>
            <a:bgClr>
              <a:srgbClr val="00B0F0"/>
            </a:bgClr>
          </a:pattFill>
          <a:ln>
            <a:noFill/>
          </a:ln>
          <a:effectLst>
            <a:softEdge rad="0"/>
          </a:effectLst>
          <a:scene3d>
            <a:camera prst="orthographicFront"/>
            <a:lightRig rig="chilly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>
              <a:defRPr/>
            </a:pPr>
            <a:r>
              <a:rPr lang="ru-RU" sz="2400" dirty="0" smtClean="0">
                <a:latin typeface="Uni Sans Regular" pitchFamily="34" charset="0"/>
              </a:rPr>
              <a:t>Отсутствие прозрачности</a:t>
            </a:r>
            <a:endParaRPr lang="en-US" sz="2400" dirty="0">
              <a:latin typeface="Uni Sans Regular" pitchFamily="34" charset="0"/>
            </a:endParaRPr>
          </a:p>
        </p:txBody>
      </p:sp>
      <p:sp>
        <p:nvSpPr>
          <p:cNvPr id="270" name="Rounded Rectangle 269"/>
          <p:cNvSpPr/>
          <p:nvPr/>
        </p:nvSpPr>
        <p:spPr>
          <a:xfrm>
            <a:off x="1286498" y="2876550"/>
            <a:ext cx="5449581" cy="640080"/>
          </a:xfrm>
          <a:prstGeom prst="roundRect">
            <a:avLst/>
          </a:prstGeom>
          <a:pattFill prst="dkUpDiag">
            <a:fgClr>
              <a:srgbClr val="00B0F0"/>
            </a:fgClr>
            <a:bgClr>
              <a:srgbClr val="00B0F0"/>
            </a:bgClr>
          </a:patt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>
              <a:defRPr/>
            </a:pPr>
            <a:r>
              <a:rPr lang="ru-RU" sz="2400" dirty="0" smtClean="0">
                <a:latin typeface="Uni Sans Regular" pitchFamily="34" charset="0"/>
              </a:rPr>
              <a:t>Недостоверные данные</a:t>
            </a:r>
            <a:endParaRPr lang="en-US" sz="2400" dirty="0">
              <a:latin typeface="Uni Sans Regular" pitchFamily="34" charset="0"/>
            </a:endParaRPr>
          </a:p>
        </p:txBody>
      </p:sp>
      <p:sp>
        <p:nvSpPr>
          <p:cNvPr id="271" name="Rounded Rectangle 270"/>
          <p:cNvSpPr/>
          <p:nvPr/>
        </p:nvSpPr>
        <p:spPr>
          <a:xfrm>
            <a:off x="1286498" y="3638550"/>
            <a:ext cx="5449581" cy="640080"/>
          </a:xfrm>
          <a:prstGeom prst="roundRect">
            <a:avLst/>
          </a:prstGeom>
          <a:pattFill prst="dkUpDiag">
            <a:fgClr>
              <a:srgbClr val="00B0F0"/>
            </a:fgClr>
            <a:bgClr>
              <a:srgbClr val="00B0F0"/>
            </a:bgClr>
          </a:patt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>
              <a:defRPr/>
            </a:pPr>
            <a:r>
              <a:rPr lang="ru-RU" sz="2400" dirty="0" smtClean="0">
                <a:latin typeface="Uni Sans Regular" pitchFamily="34" charset="0"/>
              </a:rPr>
              <a:t>Ограниченная конкуренция</a:t>
            </a:r>
            <a:endParaRPr lang="en-US" sz="2400" dirty="0">
              <a:latin typeface="Uni Sans Regular" pitchFamily="34" charset="0"/>
            </a:endParaRPr>
          </a:p>
        </p:txBody>
      </p:sp>
      <p:sp>
        <p:nvSpPr>
          <p:cNvPr id="272" name="Rounded Rectangle 271"/>
          <p:cNvSpPr/>
          <p:nvPr/>
        </p:nvSpPr>
        <p:spPr>
          <a:xfrm>
            <a:off x="1286498" y="4400550"/>
            <a:ext cx="5444361" cy="640080"/>
          </a:xfrm>
          <a:prstGeom prst="roundRect">
            <a:avLst/>
          </a:prstGeom>
          <a:pattFill prst="dkUpDiag">
            <a:fgClr>
              <a:srgbClr val="00B0F0"/>
            </a:fgClr>
            <a:bgClr>
              <a:srgbClr val="00B0F0"/>
            </a:bgClr>
          </a:patt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>
              <a:defRPr/>
            </a:pPr>
            <a:r>
              <a:rPr lang="ru-RU" sz="2400" dirty="0" smtClean="0">
                <a:latin typeface="Uni Sans Regular" pitchFamily="34" charset="0"/>
              </a:rPr>
              <a:t>Географическая неравномерность</a:t>
            </a:r>
            <a:endParaRPr lang="en-US" sz="2400" dirty="0">
              <a:latin typeface="Uni Sans Regular" pitchFamily="34" charset="0"/>
            </a:endParaRPr>
          </a:p>
        </p:txBody>
      </p:sp>
      <p:sp>
        <p:nvSpPr>
          <p:cNvPr id="273" name="Rounded Rectangle 272"/>
          <p:cNvSpPr/>
          <p:nvPr/>
        </p:nvSpPr>
        <p:spPr>
          <a:xfrm>
            <a:off x="1286498" y="5162550"/>
            <a:ext cx="5449581" cy="640080"/>
          </a:xfrm>
          <a:prstGeom prst="roundRect">
            <a:avLst/>
          </a:prstGeom>
          <a:pattFill prst="dkUpDiag">
            <a:fgClr>
              <a:srgbClr val="00B0F0"/>
            </a:fgClr>
            <a:bgClr>
              <a:srgbClr val="00B0F0"/>
            </a:bgClr>
          </a:patt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 anchorCtr="0"/>
          <a:lstStyle/>
          <a:p>
            <a:pPr>
              <a:defRPr/>
            </a:pPr>
            <a:r>
              <a:rPr lang="ru-RU" sz="2400" dirty="0" smtClean="0">
                <a:latin typeface="Uni Sans Regular" pitchFamily="34" charset="0"/>
              </a:rPr>
              <a:t>Высокие издержки соблюдения норм и правил</a:t>
            </a:r>
            <a:endParaRPr lang="en-US" sz="2400" dirty="0">
              <a:latin typeface="Uni Sans Regular" pitchFamily="34" charset="0"/>
            </a:endParaRPr>
          </a:p>
        </p:txBody>
      </p:sp>
      <p:grpSp>
        <p:nvGrpSpPr>
          <p:cNvPr id="3" name="Group 275"/>
          <p:cNvGrpSpPr/>
          <p:nvPr/>
        </p:nvGrpSpPr>
        <p:grpSpPr>
          <a:xfrm>
            <a:off x="7239000" y="4419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12" name="Cube 11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76"/>
          <p:cNvGrpSpPr/>
          <p:nvPr/>
        </p:nvGrpSpPr>
        <p:grpSpPr>
          <a:xfrm>
            <a:off x="8229600" y="4419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278" name="Cube 277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88"/>
          <p:cNvGrpSpPr/>
          <p:nvPr/>
        </p:nvGrpSpPr>
        <p:grpSpPr>
          <a:xfrm>
            <a:off x="7239000" y="4038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290" name="Cube 289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92"/>
          <p:cNvGrpSpPr/>
          <p:nvPr/>
        </p:nvGrpSpPr>
        <p:grpSpPr>
          <a:xfrm>
            <a:off x="8229600" y="4038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294" name="Cube 293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04"/>
          <p:cNvGrpSpPr/>
          <p:nvPr/>
        </p:nvGrpSpPr>
        <p:grpSpPr>
          <a:xfrm>
            <a:off x="7239000" y="3657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306" name="Cube 305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308"/>
          <p:cNvGrpSpPr/>
          <p:nvPr/>
        </p:nvGrpSpPr>
        <p:grpSpPr>
          <a:xfrm>
            <a:off x="8229600" y="3657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310" name="Cube 309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320"/>
          <p:cNvGrpSpPr/>
          <p:nvPr/>
        </p:nvGrpSpPr>
        <p:grpSpPr>
          <a:xfrm>
            <a:off x="7239000" y="3276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322" name="Cube 321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324"/>
          <p:cNvGrpSpPr/>
          <p:nvPr/>
        </p:nvGrpSpPr>
        <p:grpSpPr>
          <a:xfrm>
            <a:off x="8229600" y="3276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326" name="Cube 325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336"/>
          <p:cNvGrpSpPr/>
          <p:nvPr/>
        </p:nvGrpSpPr>
        <p:grpSpPr>
          <a:xfrm>
            <a:off x="7239000" y="2895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338" name="Cube 337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340"/>
          <p:cNvGrpSpPr/>
          <p:nvPr/>
        </p:nvGrpSpPr>
        <p:grpSpPr>
          <a:xfrm>
            <a:off x="8229600" y="2895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342" name="Cube 341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352"/>
          <p:cNvGrpSpPr/>
          <p:nvPr/>
        </p:nvGrpSpPr>
        <p:grpSpPr>
          <a:xfrm>
            <a:off x="7239000" y="2514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354" name="Cube 353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356"/>
          <p:cNvGrpSpPr/>
          <p:nvPr/>
        </p:nvGrpSpPr>
        <p:grpSpPr>
          <a:xfrm>
            <a:off x="8229600" y="2514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358" name="Cube 357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68"/>
          <p:cNvGrpSpPr/>
          <p:nvPr/>
        </p:nvGrpSpPr>
        <p:grpSpPr>
          <a:xfrm>
            <a:off x="7239000" y="2133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370" name="Cube 369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72"/>
          <p:cNvGrpSpPr/>
          <p:nvPr/>
        </p:nvGrpSpPr>
        <p:grpSpPr>
          <a:xfrm>
            <a:off x="8229600" y="2133600"/>
            <a:ext cx="1676400" cy="1081548"/>
            <a:chOff x="4343400" y="4648200"/>
            <a:chExt cx="1676400" cy="1081548"/>
          </a:xfrm>
          <a:solidFill>
            <a:schemeClr val="bg1">
              <a:lumMod val="75000"/>
            </a:schemeClr>
          </a:solidFill>
        </p:grpSpPr>
        <p:sp>
          <p:nvSpPr>
            <p:cNvPr id="374" name="Cube 373"/>
            <p:cNvSpPr/>
            <p:nvPr/>
          </p:nvSpPr>
          <p:spPr>
            <a:xfrm>
              <a:off x="4343400" y="4648200"/>
              <a:ext cx="1676400" cy="1081548"/>
            </a:xfrm>
            <a:prstGeom prst="cube">
              <a:avLst>
                <a:gd name="adj" fmla="val 63136"/>
              </a:avLst>
            </a:prstGeom>
            <a:grpFill/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100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44958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4953000" y="5410200"/>
              <a:ext cx="228600" cy="228600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4155830" y="1230923"/>
            <a:ext cx="35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155830" y="158261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647735" y="3182262"/>
            <a:ext cx="4162096" cy="21236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Неэффективная система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закупок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68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6473" y="1230923"/>
            <a:ext cx="721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Недостатки закупок на бумажных носителях в Грузии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68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-3.7037E-7 C -0.01511 0.01852 -0.01806 0.03426 -0.01337 0.05301 C -0.0125 0.05602 -0.00226 0.06458 -0.00052 0.06667 C 0.00625 0.07431 0.01389 0.08194 0.01944 0.09028 C 0.01823 0.1 0.01909 0.10162 0.01527 0.10949 C 0.0059 0.12894 -0.03316 0.15579 -0.05174 0.16944 C -0.06719 0.18079 -0.07361 0.19491 -0.08594 0.20787 C -0.08889 0.22292 -0.09167 0.23032 -0.08594 0.2463 C -0.07986 0.26319 -0.07657 0.25833 -0.07014 0.26875 C -0.06407 0.27847 -0.05886 0.28773 -0.05469 0.29815 C -0.05556 0.33843 -0.06806 0.38819 -0.03889 0.42361 C -0.03577 0.43333 -0.03664 0.42917 -0.03889 0.4463 C -0.03959 0.45162 -0.04445 0.45162 -0.04445 0.45764 " pathEditMode="relative" rAng="0" ptsTypes="ffffffffffffA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229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4 0.00903 C -0.06823 0.025 -0.0691 0.04005 -0.05885 0.05255 C -0.05729 0.05486 -0.04167 0.05602 -0.03906 0.05694 C -0.02847 0.05903 -0.01649 0.06088 -0.00729 0.06458 C -0.00712 0.07338 -0.0059 0.07407 -0.0092 0.0831 C -0.01771 0.1044 -0.06493 0.14931 -0.08698 0.17176 C -0.10538 0.19005 -0.11111 0.20556 -0.12517 0.22338 C -0.12604 0.2375 -0.12812 0.24514 -0.11701 0.25532 C -0.1059 0.26574 -0.10226 0.25972 -0.09167 0.26482 C -0.08125 0.26921 -0.07257 0.27384 -0.0651 0.28032 C -0.05799 0.31389 -0.06476 0.3625 -0.0184 0.37477 C -0.01198 0.38125 -0.01424 0.37824 -0.01372 0.39398 C -0.01406 0.39884 -0.02049 0.40162 -0.01892 0.40671 " pathEditMode="relative" rAng="-1076452" ptsTypes="ffffffffffffA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203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C -0.00104 0.01598 -0.00278 0.02987 0 0.04607 C 0.00052 0.04885 0.0066 0.05625 0.00764 0.05811 C 0.01163 0.06459 0.01615 0.0713 0.01944 0.07871 C 0.01875 0.08704 0.01927 0.08843 0.01701 0.09538 C 0.01146 0.11227 -0.01181 0.13565 -0.02292 0.14769 C -0.03212 0.15764 -0.03594 0.16991 -0.04323 0.18125 C -0.04497 0.19422 -0.0467 0.2007 -0.04323 0.21459 C -0.03958 0.2294 -0.03767 0.22524 -0.03385 0.23426 C -0.03021 0.24283 -0.02708 0.2507 -0.02465 0.25996 C -0.02517 0.29491 -0.03264 0.33843 -0.01528 0.36922 C -0.01337 0.37778 -0.01389 0.37408 -0.01528 0.38913 C -0.01562 0.39375 -0.01858 0.39375 -0.01858 0.39908 " pathEditMode="relative" rAng="0" ptsTypes="ffffffffffffA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200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C 0.00278 -2.59259E-6 0.00399 0.00301 0.00642 0.00394 C 0.01285 0.00996 0.01736 0.01065 0.02344 0.01227 C 0.02882 0.01806 0.02726 0.01412 0.03212 0.02431 C 0.0342 0.0331 0.03299 0.04028 0.03333 0.04977 C 0.03455 0.05093 0.03559 0.05301 0.03698 0.05371 C 0.03976 0.0551 0.04375 0.05463 0.0467 0.05579 C 0.04826 0.05718 0.05035 0.05672 0.05174 0.0588 C 0.05382 0.06158 0.05486 0.06459 0.05677 0.06783 C 0.06181 0.07454 0.07083 0.07917 0.07674 0.08172 C 0.08142 0.08681 0.08663 0.08866 0.09184 0.09352 C 0.0941 0.09699 0.09236 0.09514 0.09635 0.09653 C 0.10191 0.09908 0.10851 0.10301 0.11319 0.10093 C 0.11771 0.10602 0.12153 0.1044 0.12569 0.11042 C 0.12882 0.11991 0.13299 0.12824 0.13524 0.1382 C 0.13576 0.14005 0.13299 0.13982 0.13212 0.14167 C 0.13108 0.14283 0.13038 0.14445 0.12934 0.14537 C 0.12639 0.15023 0.12292 0.15417 0.1191 0.1581 C 0.11215 0.16482 0.11406 0.16875 0.11146 0.1625 " pathEditMode="relative" rAng="-1740968" ptsTypes="ffffffffffffffffffA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74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C 0.00174 0.00185 0.00156 0.00578 0.00313 0.00902 C 0.00538 0.01921 0.00816 0.02315 0.01146 0.0294 C 0.01337 0.03889 0.01337 0.03426 0.01389 0.04745 C 0.01285 0.0581 0.01007 0.06435 0.00799 0.07338 C 0.00851 0.07546 0.00851 0.07824 0.0092 0.08009 C 0.01042 0.08379 0.01302 0.08634 0.01476 0.08912 C 0.01545 0.0919 0.01667 0.09305 0.01701 0.09606 C 0.01771 0.1 0.01736 0.1044 0.01788 0.10833 C 0.01927 0.11875 0.02378 0.13032 0.02674 0.13657 C 0.02847 0.1449 0.03125 0.15115 0.03316 0.15926 C 0.03368 0.16481 0.03299 0.1618 0.03507 0.16597 C 0.03802 0.17222 0.04115 0.18078 0.04462 0.18287 C 0.04601 0.19051 0.04878 0.19236 0.05 0.20115 C 0.04948 0.2125 0.05 0.22407 0.04861 0.23495 C 0.04844 0.2375 0.04688 0.23565 0.04583 0.23611 C 0.04497 0.2368 0.0441 0.23773 0.04306 0.23842 C 0.03993 0.24097 0.03681 0.2419 0.03351 0.24282 C 0.02726 0.24444 0.02743 0.24953 0.02743 0.24166 " pathEditMode="relative" rAng="0" ptsTypes="ffffffffffffffffffA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C -0.00312 0.00023 -0.00399 0.00393 -0.00694 0.00578 C -0.01302 0.01342 -0.01805 0.01481 -0.0243 0.01805 C -0.02951 0.02523 -0.02829 0.02083 -0.03298 0.03264 C -0.03472 0.04328 -0.03281 0.05115 -0.03263 0.06111 C -0.03402 0.0625 -0.03489 0.06504 -0.03628 0.0662 C -0.03923 0.06875 -0.0434 0.06898 -0.04652 0.07037 C -0.04809 0.07245 -0.05017 0.07245 -0.05173 0.07477 C -0.05347 0.07801 -0.05451 0.08217 -0.05642 0.08541 C -0.06128 0.09398 -0.07065 0.10115 -0.07656 0.10463 C -0.08125 0.11088 -0.0868 0.11458 -0.09201 0.12037 C -0.09427 0.12523 -0.09253 0.12291 -0.09652 0.125 C -0.10225 0.12847 -0.10885 0.13402 -0.1144 0.1331 C -0.1184 0.13912 -0.12291 0.13865 -0.12673 0.14606 C -0.12968 0.15671 -0.1335 0.16689 -0.13524 0.17801 C -0.13541 0.18055 -0.13281 0.18009 -0.13194 0.18102 C -0.1309 0.1824 -0.12986 0.18402 -0.12899 0.18541 C -0.12552 0.19004 -0.12135 0.19352 -0.11736 0.19676 C -0.10954 0.20301 -0.11145 0.20764 -0.10902 0.20046 " pathEditMode="relative" rAng="1409174" ptsTypes="ffffffffffffffffffA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9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0185 -0.00347 0.00579 -0.00677 0.00903 C -0.01163 0.01922 -0.01753 0.02315 -0.02465 0.0294 C -0.02847 0.03889 -0.02864 0.03426 -0.02968 0.04746 C -0.02743 0.0581 -0.02152 0.06435 -0.01701 0.07338 C -0.01805 0.07547 -0.01823 0.07824 -0.01961 0.0801 C -0.02239 0.0838 -0.02795 0.08635 -0.03142 0.08912 C -0.03281 0.0919 -0.03559 0.09306 -0.03645 0.09607 C -0.03767 0.1 -0.03715 0.1044 -0.03819 0.10834 C -0.04097 0.11875 -0.05052 0.13033 -0.05677 0.13658 C -0.06041 0.14491 -0.06632 0.15116 -0.07048 0.15926 C -0.07152 0.16482 -0.07031 0.16181 -0.07465 0.16598 C -0.0809 0.17223 -0.08732 0.18079 -0.09496 0.18287 C -0.09791 0.19051 -0.10382 0.19236 -0.10607 0.20116 C -0.1052 0.2125 -0.10607 0.22408 -0.10347 0.23496 C -0.10277 0.2375 -0.09948 0.23565 -0.09757 0.23611 C -0.09548 0.23681 -0.09357 0.23773 -0.09166 0.23843 C -0.08507 0.24098 -0.07812 0.2419 -0.07118 0.24283 C -0.05798 0.24445 -0.0585 0.24954 -0.0585 0.24167 " pathEditMode="relative" ptsTypes="ffffffffffffffffffA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5" y="0"/>
            <a:ext cx="10958945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5F5F5F"/>
                </a:solidFill>
              </a:rPr>
              <a:t>Основные выводы</a:t>
            </a:r>
            <a:endParaRPr lang="en-US" sz="3200" dirty="0">
              <a:solidFill>
                <a:srgbClr val="5F5F5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38646" y="1026003"/>
            <a:ext cx="3742416" cy="3742874"/>
            <a:chOff x="1975889" y="0"/>
            <a:chExt cx="3742416" cy="3742874"/>
          </a:xfrm>
        </p:grpSpPr>
        <p:sp>
          <p:nvSpPr>
            <p:cNvPr id="5" name="Oval 4"/>
            <p:cNvSpPr/>
            <p:nvPr/>
          </p:nvSpPr>
          <p:spPr>
            <a:xfrm>
              <a:off x="1975889" y="0"/>
              <a:ext cx="3742416" cy="3742874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607509" y="343444"/>
              <a:ext cx="2646288" cy="2646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dirty="0" smtClean="0">
                  <a:solidFill>
                    <a:schemeClr val="bg1"/>
                  </a:solidFill>
                </a:rPr>
                <a:t>Высокое качество</a:t>
              </a:r>
              <a:endParaRPr lang="en-US" sz="27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65289" y="2897440"/>
            <a:ext cx="3855774" cy="3960560"/>
            <a:chOff x="3720692" y="2235057"/>
            <a:chExt cx="3855774" cy="3960560"/>
          </a:xfrm>
        </p:grpSpPr>
        <p:sp>
          <p:nvSpPr>
            <p:cNvPr id="8" name="Oval 7"/>
            <p:cNvSpPr/>
            <p:nvPr/>
          </p:nvSpPr>
          <p:spPr>
            <a:xfrm>
              <a:off x="3720692" y="2235057"/>
              <a:ext cx="3855774" cy="396056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4612947" y="2923911"/>
              <a:ext cx="2726444" cy="2800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kern="1200" dirty="0" smtClean="0">
                  <a:solidFill>
                    <a:schemeClr val="bg1"/>
                  </a:solidFill>
                </a:rPr>
                <a:t>Дешевизна</a:t>
              </a:r>
              <a:endParaRPr lang="en-US" sz="27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97865" y="3115126"/>
            <a:ext cx="3742416" cy="3742874"/>
            <a:chOff x="1094424" y="2468030"/>
            <a:chExt cx="3742416" cy="3742874"/>
          </a:xfrm>
        </p:grpSpPr>
        <p:sp>
          <p:nvSpPr>
            <p:cNvPr id="11" name="Oval 10"/>
            <p:cNvSpPr/>
            <p:nvPr/>
          </p:nvSpPr>
          <p:spPr>
            <a:xfrm>
              <a:off x="1094424" y="2468030"/>
              <a:ext cx="3742416" cy="374287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1243681" y="3016161"/>
              <a:ext cx="2646288" cy="2646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kern="1200" dirty="0" smtClean="0">
                  <a:solidFill>
                    <a:schemeClr val="bg1"/>
                  </a:solidFill>
                </a:rPr>
                <a:t>Быстрота</a:t>
              </a:r>
              <a:endParaRPr lang="en-US" sz="27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28560" y="3646727"/>
            <a:ext cx="15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Дороговизна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2092" y="5068008"/>
            <a:ext cx="155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Низкое качество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4240" y="3262671"/>
            <a:ext cx="18099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i="1" dirty="0" smtClean="0">
                <a:solidFill>
                  <a:schemeClr val="bg1"/>
                </a:solidFill>
              </a:rPr>
              <a:t>Длительность</a:t>
            </a:r>
            <a:endParaRPr lang="en-US" sz="17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9686" y="4125672"/>
            <a:ext cx="107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Утопия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9621063" y="1462531"/>
            <a:ext cx="178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07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157046" y="4114800"/>
            <a:ext cx="822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prstClr val="white">
                    <a:lumMod val="65000"/>
                  </a:prstClr>
                </a:solidFill>
                <a:latin typeface="+mj-lt"/>
                <a:cs typeface="Arial" charset="0"/>
              </a:rPr>
              <a:t>Спасибо за внимание</a:t>
            </a:r>
            <a:r>
              <a:rPr lang="en-US" sz="2800" b="1" dirty="0" smtClean="0">
                <a:solidFill>
                  <a:prstClr val="white">
                    <a:lumMod val="65000"/>
                  </a:prstClr>
                </a:solidFill>
                <a:latin typeface="+mj-lt"/>
                <a:cs typeface="Arial" charset="0"/>
              </a:rPr>
              <a:t>!</a:t>
            </a:r>
            <a:endParaRPr lang="en-US" sz="2800" b="1" dirty="0">
              <a:solidFill>
                <a:prstClr val="white">
                  <a:lumMod val="65000"/>
                </a:prstClr>
              </a:solidFill>
              <a:latin typeface="+mj-l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white">
                  <a:lumMod val="65000"/>
                </a:prstClr>
              </a:solidFill>
              <a:latin typeface="+mj-l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cs typeface="Arial" charset="0"/>
              </a:rPr>
              <a:t>28 Pekini Ave., Tbilisi 0160, Georgia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+mj-lt"/>
                <a:cs typeface="Arial" charset="0"/>
              </a:rPr>
              <a:t>Эл.почта</a:t>
            </a:r>
            <a:r>
              <a:rPr lang="pt-BR" sz="1200" dirty="0" smtClean="0">
                <a:solidFill>
                  <a:prstClr val="black"/>
                </a:solidFill>
                <a:latin typeface="+mj-lt"/>
                <a:cs typeface="Arial" charset="0"/>
              </a:rPr>
              <a:t>: </a:t>
            </a:r>
            <a:r>
              <a:rPr lang="pt-BR" sz="1200" dirty="0" smtClean="0">
                <a:solidFill>
                  <a:prstClr val="black"/>
                </a:solidFill>
                <a:latin typeface="+mj-lt"/>
                <a:cs typeface="Arial" charset="0"/>
                <a:hlinkClick r:id="rId2"/>
              </a:rPr>
              <a:t>dato@spa.ge</a:t>
            </a:r>
            <a:r>
              <a:rPr lang="pt-BR" sz="1200" dirty="0" smtClean="0">
                <a:solidFill>
                  <a:prstClr val="black"/>
                </a:solidFill>
                <a:latin typeface="+mj-lt"/>
                <a:cs typeface="Arial" charset="0"/>
              </a:rPr>
              <a:t> </a:t>
            </a:r>
            <a:endParaRPr lang="en-US" sz="1200" b="1" dirty="0">
              <a:solidFill>
                <a:prstClr val="white">
                  <a:lumMod val="65000"/>
                </a:prstClr>
              </a:solidFill>
              <a:latin typeface="+mj-l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white">
                  <a:lumMod val="65000"/>
                </a:prstClr>
              </a:solidFill>
              <a:latin typeface="Sylfaen" pitchFamily="18" charset="0"/>
              <a:cs typeface="Arial" charset="0"/>
            </a:endParaRPr>
          </a:p>
        </p:txBody>
      </p:sp>
      <p:pic>
        <p:nvPicPr>
          <p:cNvPr id="4" name="Picture 19" descr="Questionmark"/>
          <p:cNvPicPr>
            <a:picLocks noChangeAspect="1" noChangeArrowheads="1"/>
          </p:cNvPicPr>
          <p:nvPr/>
        </p:nvPicPr>
        <p:blipFill>
          <a:blip r:embed="rId3" cstate="print"/>
          <a:srcRect l="25429" r="17274" b="3322"/>
          <a:stretch>
            <a:fillRect/>
          </a:stretch>
        </p:blipFill>
        <p:spPr bwMode="auto">
          <a:xfrm>
            <a:off x="7620002" y="2406016"/>
            <a:ext cx="3047999" cy="44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Desktop\logo_spa_v4b_black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2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Как все начиналось?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904950"/>
            <a:ext cx="11863763" cy="5940392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06" y="904037"/>
            <a:ext cx="7841999" cy="594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rveli_ver2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714232" y="914402"/>
            <a:ext cx="7953771" cy="5943599"/>
          </a:xfrm>
          <a:prstGeom prst="rect">
            <a:avLst/>
          </a:prstGeom>
        </p:spPr>
      </p:pic>
      <p:pic>
        <p:nvPicPr>
          <p:cNvPr id="7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04504" y="2536975"/>
            <a:ext cx="850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Наш офис в 2010 г.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62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11"/>
    </mc:Choice>
    <mc:Fallback xmlns="">
      <p:transition spd="slow" advTm="5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565" objId="11"/>
        <p14:pauseEvt time="37759" objId="11"/>
        <p14:seekEvt time="37759" objId="11" seek="30476"/>
        <p14:resumeEvt time="37759" objId="11"/>
        <p14:stopEvt time="43103" objId="11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88435" cy="9144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Электронная система государственных закупок Грузии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en-US" sz="3200" dirty="0">
                <a:solidFill>
                  <a:srgbClr val="00B0F0"/>
                </a:solidFill>
              </a:rPr>
              <a:t>e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-GP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0984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5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50673B-1EB5-4079-B19D-3714CE9A5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97062-26FF-43A1-BA81-1D2096981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07031B-719C-4EBC-B6FE-7E1EE4CE0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35AB6-08D8-49AC-BEE1-1AD792687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5B910-E17E-4B5A-9CC3-D7A2F2408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AE5FFC-A3E4-4874-AE8D-5B2C756F9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0B19BF-B192-447F-AF10-66D84B8E3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B6C6D3-FDD0-49D1-9055-BB30E8854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092FD5-4FB4-41B3-AF43-859E4169E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5F5F5F"/>
                </a:solidFill>
              </a:rPr>
              <a:t>Некоторые характеристики системы </a:t>
            </a:r>
            <a:r>
              <a:rPr lang="en-US" sz="3200" dirty="0" err="1" smtClean="0">
                <a:solidFill>
                  <a:srgbClr val="5F5F5F"/>
                </a:solidFill>
              </a:rPr>
              <a:t>G</a:t>
            </a:r>
            <a:r>
              <a:rPr lang="en-US" sz="3200" dirty="0" err="1" smtClean="0">
                <a:solidFill>
                  <a:srgbClr val="00B0F0"/>
                </a:solidFill>
              </a:rPr>
              <a:t>e</a:t>
            </a:r>
            <a:r>
              <a:rPr lang="en-US" sz="3200" dirty="0" smtClean="0">
                <a:solidFill>
                  <a:srgbClr val="5F5F5F"/>
                </a:solidFill>
              </a:rPr>
              <a:t>-GP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4557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83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BB6F88-8ADE-4B8C-9A24-DCB1D1483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2EA01-D506-413D-90DB-A7C9411D7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790153-95BD-4795-AC96-927267154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FFCDB2-A5EF-4317-BF0B-329947B3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4F5DDD-1251-4715-9ACC-D6D4A3FA9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470443-0BD1-424B-9739-93886A84C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656A1F-9C05-4876-9238-6F097B09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C74360-32AB-43ED-86C5-6E0DC670F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07C504-571F-4E6B-B67C-D4FE56108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88D03-B8EB-4C76-A53D-7071A6B69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0AC792-8F2E-4DC9-9F65-CE2B459BA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47A093-617C-4E33-9C65-BD97B083E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5F5F5F"/>
                </a:solidFill>
              </a:rPr>
              <a:t> </a:t>
            </a:r>
            <a:r>
              <a:rPr lang="ru-RU" sz="3200" dirty="0" smtClean="0">
                <a:solidFill>
                  <a:srgbClr val="5F5F5F"/>
                </a:solidFill>
              </a:rPr>
              <a:t>Базовая логика системы </a:t>
            </a:r>
            <a:r>
              <a:rPr lang="en-US" sz="3200" dirty="0" err="1" smtClean="0">
                <a:solidFill>
                  <a:srgbClr val="5F5F5F"/>
                </a:solidFill>
              </a:rPr>
              <a:t>G</a:t>
            </a:r>
            <a:r>
              <a:rPr lang="en-US" sz="3200" dirty="0" err="1" smtClean="0">
                <a:solidFill>
                  <a:srgbClr val="00B0F0"/>
                </a:solidFill>
              </a:rPr>
              <a:t>e</a:t>
            </a:r>
            <a:r>
              <a:rPr lang="en-US" sz="3200" dirty="0" smtClean="0">
                <a:solidFill>
                  <a:srgbClr val="5F5F5F"/>
                </a:solidFill>
              </a:rPr>
              <a:t>-GP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658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97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BB6F88-8ADE-4B8C-9A24-DCB1D1483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656A1F-9C05-4876-9238-6F097B09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2EA01-D506-413D-90DB-A7C9411D7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C74360-32AB-43ED-86C5-6E0DC670F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790153-95BD-4795-AC96-927267154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07C504-571F-4E6B-B67C-D4FE56108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FFCDB2-A5EF-4317-BF0B-329947B3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88D03-B8EB-4C76-A53D-7071A6B69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4F5DDD-1251-4715-9ACC-D6D4A3FA9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0AC792-8F2E-4DC9-9F65-CE2B459BA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5F5F5F"/>
                </a:solidFill>
              </a:rPr>
              <a:t>Некоторые факты о системе </a:t>
            </a:r>
            <a:r>
              <a:rPr lang="en-US" sz="3200" dirty="0" err="1" smtClean="0">
                <a:solidFill>
                  <a:srgbClr val="5F5F5F"/>
                </a:solidFill>
              </a:rPr>
              <a:t>G</a:t>
            </a:r>
            <a:r>
              <a:rPr lang="en-US" sz="3200" dirty="0" err="1" smtClean="0">
                <a:solidFill>
                  <a:srgbClr val="00B0F0"/>
                </a:solidFill>
              </a:rPr>
              <a:t>e</a:t>
            </a:r>
            <a:r>
              <a:rPr lang="en-US" sz="3200" dirty="0" smtClean="0">
                <a:solidFill>
                  <a:srgbClr val="5F5F5F"/>
                </a:solidFill>
              </a:rPr>
              <a:t>-GP</a:t>
            </a:r>
            <a:endParaRPr lang="en-US" sz="3200" dirty="0">
              <a:solidFill>
                <a:srgbClr val="5F5F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9958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Дв</a:t>
            </a:r>
            <a:r>
              <a:rPr lang="ru-RU" dirty="0">
                <a:latin typeface="+mj-lt"/>
              </a:rPr>
              <a:t>а</a:t>
            </a:r>
            <a:r>
              <a:rPr lang="ru-RU" dirty="0" smtClean="0">
                <a:latin typeface="+mj-lt"/>
              </a:rPr>
              <a:t> основных метода </a:t>
            </a:r>
            <a:r>
              <a:rPr lang="ru-RU" dirty="0">
                <a:latin typeface="+mj-lt"/>
              </a:rPr>
              <a:t>закупок - прямые контракты и открытые тендеры </a:t>
            </a:r>
          </a:p>
          <a:p>
            <a:pPr algn="just"/>
            <a:r>
              <a:rPr lang="ru-RU" dirty="0">
                <a:latin typeface="+mj-lt"/>
              </a:rPr>
              <a:t>Оценочная стоимость контракта </a:t>
            </a:r>
            <a:r>
              <a:rPr lang="ru-RU" dirty="0" smtClean="0">
                <a:latin typeface="+mj-lt"/>
              </a:rPr>
              <a:t>подлежит разглашению</a:t>
            </a:r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Критерии оценки </a:t>
            </a:r>
            <a:r>
              <a:rPr lang="ru-RU" dirty="0" smtClean="0">
                <a:latin typeface="+mj-lt"/>
              </a:rPr>
              <a:t>подлежат разглашению - </a:t>
            </a:r>
            <a:r>
              <a:rPr lang="ru-RU" dirty="0">
                <a:latin typeface="+mj-lt"/>
              </a:rPr>
              <a:t>критерии </a:t>
            </a:r>
            <a:r>
              <a:rPr lang="ru-RU" dirty="0" smtClean="0">
                <a:latin typeface="+mj-lt"/>
              </a:rPr>
              <a:t>являются объективными </a:t>
            </a:r>
            <a:r>
              <a:rPr lang="ru-RU" dirty="0">
                <a:latin typeface="+mj-lt"/>
              </a:rPr>
              <a:t>и </a:t>
            </a:r>
            <a:r>
              <a:rPr lang="ru-RU" dirty="0" smtClean="0">
                <a:latin typeface="+mj-lt"/>
              </a:rPr>
              <a:t>количественными </a:t>
            </a:r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Методология выявления мошенничества при торгах на основе критериев риска</a:t>
            </a:r>
          </a:p>
          <a:p>
            <a:pPr algn="just"/>
            <a:r>
              <a:rPr lang="ru-RU" dirty="0" smtClean="0">
                <a:latin typeface="+mj-lt"/>
              </a:rPr>
              <a:t>Система отстранения - черный список - один год запрета </a:t>
            </a:r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Данные </a:t>
            </a:r>
            <a:r>
              <a:rPr lang="ru-RU" sz="2900" dirty="0">
                <a:latin typeface="+mj-lt"/>
              </a:rPr>
              <a:t>централизованы - не закупки </a:t>
            </a:r>
            <a:r>
              <a:rPr lang="ru-RU" sz="2900" dirty="0">
                <a:latin typeface="+mj-lt"/>
              </a:rPr>
              <a:t>/ </a:t>
            </a:r>
            <a:r>
              <a:rPr lang="ru-RU" sz="2900" dirty="0">
                <a:latin typeface="+mj-lt"/>
              </a:rPr>
              <a:t>децентрализованная система из 4298 закупочных организаций</a:t>
            </a:r>
            <a:endParaRPr lang="ru-RU" sz="2900" dirty="0">
              <a:latin typeface="+mj-lt"/>
            </a:endParaRPr>
          </a:p>
          <a:p>
            <a:pPr algn="just"/>
            <a:r>
              <a:rPr lang="ru-RU" sz="2900" dirty="0">
                <a:latin typeface="+mj-lt"/>
              </a:rPr>
              <a:t>Бизнес-аналитика - </a:t>
            </a:r>
            <a:r>
              <a:rPr lang="ru-RU" sz="2900" dirty="0">
                <a:latin typeface="+mj-lt"/>
              </a:rPr>
              <a:t>интерактивные </a:t>
            </a:r>
            <a:r>
              <a:rPr lang="ru-RU" dirty="0">
                <a:latin typeface="+mj-lt"/>
              </a:rPr>
              <a:t>отчеты в режиме реального времени </a:t>
            </a:r>
            <a:r>
              <a:rPr lang="en-US" dirty="0">
                <a:hlinkClick r:id="rId2"/>
              </a:rPr>
              <a:t>Interesting </a:t>
            </a:r>
            <a:r>
              <a:rPr lang="en-US" dirty="0" smtClean="0">
                <a:hlinkClick r:id="rId2"/>
              </a:rPr>
              <a:t>numbers</a:t>
            </a:r>
            <a:r>
              <a:rPr lang="ru-RU" dirty="0" smtClean="0"/>
              <a:t>(Интересные цифры);</a:t>
            </a:r>
            <a:r>
              <a:rPr lang="en-US" dirty="0" smtClean="0"/>
              <a:t> </a:t>
            </a:r>
            <a:r>
              <a:rPr lang="en-US" dirty="0"/>
              <a:t>TI+SPA </a:t>
            </a:r>
            <a:r>
              <a:rPr lang="en-US" dirty="0">
                <a:hlinkClick r:id="rId3"/>
              </a:rPr>
              <a:t>Tendermonitor.ge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dirty="0" smtClean="0">
                <a:latin typeface="+mj-lt"/>
              </a:rPr>
              <a:t>Возможность проследить </a:t>
            </a:r>
            <a:r>
              <a:rPr lang="ru-RU" dirty="0">
                <a:latin typeface="+mj-lt"/>
              </a:rPr>
              <a:t>каждую сделку, </a:t>
            </a:r>
            <a:r>
              <a:rPr lang="ru-RU" dirty="0" smtClean="0">
                <a:latin typeface="+mj-lt"/>
              </a:rPr>
              <a:t>каждого специалиста по закупкам, каждого поставщика; рассчитать показатели; поиска моделей поведения; </a:t>
            </a:r>
            <a:r>
              <a:rPr lang="ru-RU" dirty="0">
                <a:latin typeface="+mj-lt"/>
              </a:rPr>
              <a:t>интеграции с другими </a:t>
            </a:r>
            <a:r>
              <a:rPr lang="ru-RU" dirty="0" smtClean="0">
                <a:latin typeface="+mj-lt"/>
              </a:rPr>
              <a:t>системами; </a:t>
            </a:r>
            <a:r>
              <a:rPr lang="ru-RU" dirty="0">
                <a:latin typeface="+mj-lt"/>
              </a:rPr>
              <a:t>и т.д. ...</a:t>
            </a:r>
            <a:endParaRPr lang="en-US" dirty="0">
              <a:latin typeface="+mj-lt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8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0"/>
            <a:ext cx="10501312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Количество электронных закупок с разбивкой на ценовые группы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5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914400"/>
            <a:ext cx="109442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7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31" y="0"/>
            <a:ext cx="10832969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</a:rPr>
              <a:t>Прямые контракты / </a:t>
            </a:r>
            <a:r>
              <a:rPr lang="ru-RU" sz="3200" dirty="0" smtClean="0">
                <a:solidFill>
                  <a:srgbClr val="00B0F0"/>
                </a:solidFill>
              </a:rPr>
              <a:t>Электронные закупки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5" name="Picture 2" descr="C:\Documents and Settings\inv34\Desktop\Clipbo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7600" y="0"/>
            <a:ext cx="914400" cy="9144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31" y="1185863"/>
            <a:ext cx="56578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0820" y="1379907"/>
            <a:ext cx="4116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Годовой бюджет по закупкам </a:t>
            </a:r>
            <a:r>
              <a:rPr lang="en-US" sz="2400" dirty="0" smtClean="0"/>
              <a:t>2 791 085 439 </a:t>
            </a:r>
            <a:r>
              <a:rPr lang="ru-RU" sz="2400" dirty="0" smtClean="0"/>
              <a:t>лари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97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14831</TotalTime>
  <Words>1303</Words>
  <Application>Microsoft Office PowerPoint</Application>
  <PresentationFormat>Произвольный</PresentationFormat>
  <Paragraphs>137</Paragraphs>
  <Slides>21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Все Видят Всё</vt:lpstr>
      <vt:lpstr>Почему потребовалось реформирование системы закупок? </vt:lpstr>
      <vt:lpstr>Как все начиналось?</vt:lpstr>
      <vt:lpstr>Электронная система государственных закупок Грузии- Ge-GP</vt:lpstr>
      <vt:lpstr>Некоторые характеристики системы Ge-GP</vt:lpstr>
      <vt:lpstr> Базовая логика системы Ge-GP</vt:lpstr>
      <vt:lpstr>Некоторые факты о системе Ge-GP</vt:lpstr>
      <vt:lpstr>Количество электронных закупок с разбивкой на ценовые группы</vt:lpstr>
      <vt:lpstr> Прямые контракты / Электронные закупки 2013</vt:lpstr>
      <vt:lpstr> Успешные / Неуспешные электронные тендеры</vt:lpstr>
      <vt:lpstr>Модуль «Электронный Совет по разрешению споров»</vt:lpstr>
      <vt:lpstr>Модуль «Электронный Совет по разрешению споров»</vt:lpstr>
      <vt:lpstr>Модуль «Электронный Совет по разрешению споров» Динамика поданных жалоб в 2012 и 2013 гг.</vt:lpstr>
      <vt:lpstr>Модуль «Электронный Совет по разрешению споров» Поданные жалобы в 2013 г. с разбивкой по статусу</vt:lpstr>
      <vt:lpstr>Что говорят о системе Ge-GP </vt:lpstr>
      <vt:lpstr>Презентация PowerPoint</vt:lpstr>
      <vt:lpstr>Презентация PowerPoint</vt:lpstr>
      <vt:lpstr>Задачи и проблемы</vt:lpstr>
      <vt:lpstr>Задачи и проблемы</vt:lpstr>
      <vt:lpstr>Основные 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Everyone Sees Everything</dc:title>
  <dc:creator>Tato Urjumelashvili</dc:creator>
  <cp:lastModifiedBy>Admin</cp:lastModifiedBy>
  <cp:revision>172</cp:revision>
  <dcterms:created xsi:type="dcterms:W3CDTF">2013-04-19T06:57:51Z</dcterms:created>
  <dcterms:modified xsi:type="dcterms:W3CDTF">2014-05-01T06:06:57Z</dcterms:modified>
</cp:coreProperties>
</file>